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90" r:id="rId4"/>
    <p:sldId id="258" r:id="rId5"/>
    <p:sldId id="286" r:id="rId6"/>
    <p:sldId id="287" r:id="rId7"/>
    <p:sldId id="259" r:id="rId8"/>
    <p:sldId id="260" r:id="rId9"/>
    <p:sldId id="295" r:id="rId10"/>
    <p:sldId id="261" r:id="rId11"/>
    <p:sldId id="262" r:id="rId12"/>
    <p:sldId id="263" r:id="rId13"/>
    <p:sldId id="291" r:id="rId14"/>
    <p:sldId id="293" r:id="rId15"/>
    <p:sldId id="264" r:id="rId16"/>
    <p:sldId id="265" r:id="rId17"/>
    <p:sldId id="294" r:id="rId18"/>
    <p:sldId id="266" r:id="rId19"/>
    <p:sldId id="267" r:id="rId20"/>
    <p:sldId id="268" r:id="rId21"/>
    <p:sldId id="296"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3" r:id="rId35"/>
    <p:sldId id="284" r:id="rId36"/>
    <p:sldId id="285" r:id="rId37"/>
    <p:sldId id="28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59" d="100"/>
          <a:sy n="59" d="100"/>
        </p:scale>
        <p:origin x="108"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11313F5-E830-47E6-A206-B373683604F5}" type="datetimeFigureOut">
              <a:rPr lang="en-US" smtClean="0"/>
              <a:t>12/29/2017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D6C088D-C809-44CF-9C7C-CC5F01265C5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050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1313F5-E830-47E6-A206-B373683604F5}" type="datetimeFigureOut">
              <a:rPr lang="en-US" smtClean="0"/>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C088D-C809-44CF-9C7C-CC5F01265C5D}" type="slidenum">
              <a:rPr lang="en-US" smtClean="0"/>
              <a:t>‹#›</a:t>
            </a:fld>
            <a:endParaRPr lang="en-US"/>
          </a:p>
        </p:txBody>
      </p:sp>
    </p:spTree>
    <p:extLst>
      <p:ext uri="{BB962C8B-B14F-4D97-AF65-F5344CB8AC3E}">
        <p14:creationId xmlns:p14="http://schemas.microsoft.com/office/powerpoint/2010/main" val="3171014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1313F5-E830-47E6-A206-B373683604F5}"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C088D-C809-44CF-9C7C-CC5F01265C5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964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1313F5-E830-47E6-A206-B373683604F5}"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C088D-C809-44CF-9C7C-CC5F01265C5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2253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1313F5-E830-47E6-A206-B373683604F5}"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C088D-C809-44CF-9C7C-CC5F01265C5D}" type="slidenum">
              <a:rPr lang="en-US" smtClean="0"/>
              <a:t>‹#›</a:t>
            </a:fld>
            <a:endParaRPr lang="en-US"/>
          </a:p>
        </p:txBody>
      </p:sp>
    </p:spTree>
    <p:extLst>
      <p:ext uri="{BB962C8B-B14F-4D97-AF65-F5344CB8AC3E}">
        <p14:creationId xmlns:p14="http://schemas.microsoft.com/office/powerpoint/2010/main" val="4104851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1313F5-E830-47E6-A206-B373683604F5}"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C088D-C809-44CF-9C7C-CC5F01265C5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1909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1313F5-E830-47E6-A206-B373683604F5}"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C088D-C809-44CF-9C7C-CC5F01265C5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1781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1313F5-E830-47E6-A206-B373683604F5}"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C088D-C809-44CF-9C7C-CC5F01265C5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4479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1313F5-E830-47E6-A206-B373683604F5}"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C088D-C809-44CF-9C7C-CC5F01265C5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77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1313F5-E830-47E6-A206-B373683604F5}"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C088D-C809-44CF-9C7C-CC5F01265C5D}" type="slidenum">
              <a:rPr lang="en-US" smtClean="0"/>
              <a:t>‹#›</a:t>
            </a:fld>
            <a:endParaRPr lang="en-US"/>
          </a:p>
        </p:txBody>
      </p:sp>
    </p:spTree>
    <p:extLst>
      <p:ext uri="{BB962C8B-B14F-4D97-AF65-F5344CB8AC3E}">
        <p14:creationId xmlns:p14="http://schemas.microsoft.com/office/powerpoint/2010/main" val="392120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1313F5-E830-47E6-A206-B373683604F5}" type="datetimeFigureOut">
              <a:rPr lang="en-US" smtClean="0"/>
              <a:t>12/29/2017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C088D-C809-44CF-9C7C-CC5F01265C5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996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1313F5-E830-47E6-A206-B373683604F5}" type="datetimeFigureOut">
              <a:rPr lang="en-US" smtClean="0"/>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C088D-C809-44CF-9C7C-CC5F01265C5D}"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93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1313F5-E830-47E6-A206-B373683604F5}" type="datetimeFigureOut">
              <a:rPr lang="en-US" smtClean="0"/>
              <a:t>12/29/2017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6C088D-C809-44CF-9C7C-CC5F01265C5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019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1313F5-E830-47E6-A206-B373683604F5}" type="datetimeFigureOut">
              <a:rPr lang="en-US" smtClean="0"/>
              <a:t>12/29/2017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6C088D-C809-44CF-9C7C-CC5F01265C5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5472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313F5-E830-47E6-A206-B373683604F5}" type="datetimeFigureOut">
              <a:rPr lang="en-US" smtClean="0"/>
              <a:t>12/29/2017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6C088D-C809-44CF-9C7C-CC5F01265C5D}" type="slidenum">
              <a:rPr lang="en-US" smtClean="0"/>
              <a:t>‹#›</a:t>
            </a:fld>
            <a:endParaRPr lang="en-US"/>
          </a:p>
        </p:txBody>
      </p:sp>
    </p:spTree>
    <p:extLst>
      <p:ext uri="{BB962C8B-B14F-4D97-AF65-F5344CB8AC3E}">
        <p14:creationId xmlns:p14="http://schemas.microsoft.com/office/powerpoint/2010/main" val="1112922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1313F5-E830-47E6-A206-B373683604F5}" type="datetimeFigureOut">
              <a:rPr lang="en-US" smtClean="0"/>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C088D-C809-44CF-9C7C-CC5F01265C5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797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1313F5-E830-47E6-A206-B373683604F5}" type="datetimeFigureOut">
              <a:rPr lang="en-US" smtClean="0"/>
              <a:t>12/29/2017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C088D-C809-44CF-9C7C-CC5F01265C5D}" type="slidenum">
              <a:rPr lang="en-US" smtClean="0"/>
              <a:t>‹#›</a:t>
            </a:fld>
            <a:endParaRPr lang="en-US"/>
          </a:p>
        </p:txBody>
      </p:sp>
    </p:spTree>
    <p:extLst>
      <p:ext uri="{BB962C8B-B14F-4D97-AF65-F5344CB8AC3E}">
        <p14:creationId xmlns:p14="http://schemas.microsoft.com/office/powerpoint/2010/main" val="251680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1313F5-E830-47E6-A206-B373683604F5}" type="datetimeFigureOut">
              <a:rPr lang="en-US" smtClean="0"/>
              <a:t>12/29/2017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6C088D-C809-44CF-9C7C-CC5F01265C5D}" type="slidenum">
              <a:rPr lang="en-US" smtClean="0"/>
              <a:t>‹#›</a:t>
            </a:fld>
            <a:endParaRPr lang="en-US"/>
          </a:p>
        </p:txBody>
      </p:sp>
    </p:spTree>
    <p:extLst>
      <p:ext uri="{BB962C8B-B14F-4D97-AF65-F5344CB8AC3E}">
        <p14:creationId xmlns:p14="http://schemas.microsoft.com/office/powerpoint/2010/main" val="410237095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792705"/>
            <a:ext cx="6815669" cy="1593959"/>
          </a:xfrm>
        </p:spPr>
        <p:txBody>
          <a:bodyPr/>
          <a:lstStyle/>
          <a:p>
            <a:r>
              <a:rPr lang="en-US" sz="4800" dirty="0" smtClean="0">
                <a:solidFill>
                  <a:srgbClr val="00B050"/>
                </a:solidFill>
              </a:rPr>
              <a:t>JUVENILE JUSTICE IN NORTH CAROLINA</a:t>
            </a:r>
            <a:endParaRPr lang="en-US" sz="4800" dirty="0">
              <a:solidFill>
                <a:srgbClr val="00B050"/>
              </a:solidFill>
            </a:endParaRPr>
          </a:p>
        </p:txBody>
      </p:sp>
      <p:sp>
        <p:nvSpPr>
          <p:cNvPr id="3" name="Subtitle 2"/>
          <p:cNvSpPr>
            <a:spLocks noGrp="1"/>
          </p:cNvSpPr>
          <p:nvPr>
            <p:ph type="subTitle" idx="1"/>
          </p:nvPr>
        </p:nvSpPr>
        <p:spPr>
          <a:xfrm>
            <a:off x="2692398" y="3753853"/>
            <a:ext cx="6815669" cy="1224546"/>
          </a:xfrm>
        </p:spPr>
        <p:txBody>
          <a:bodyPr>
            <a:normAutofit/>
          </a:bodyPr>
          <a:lstStyle/>
          <a:p>
            <a:r>
              <a:rPr lang="en-US" dirty="0" smtClean="0"/>
              <a:t>Valerie Pearce, J.D.</a:t>
            </a:r>
          </a:p>
          <a:p>
            <a:r>
              <a:rPr lang="en-US" dirty="0" smtClean="0"/>
              <a:t>Indigent Defense Services</a:t>
            </a:r>
            <a:endParaRPr lang="en-US" dirty="0"/>
          </a:p>
          <a:p>
            <a:endParaRPr lang="en-US" dirty="0" smtClean="0"/>
          </a:p>
        </p:txBody>
      </p:sp>
    </p:spTree>
    <p:extLst>
      <p:ext uri="{BB962C8B-B14F-4D97-AF65-F5344CB8AC3E}">
        <p14:creationId xmlns:p14="http://schemas.microsoft.com/office/powerpoint/2010/main" val="3622881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JUVENILE JURISDICTION IN NORTH CAROLINA</a:t>
            </a:r>
            <a:br>
              <a:rPr lang="en-US" dirty="0" smtClean="0">
                <a:solidFill>
                  <a:srgbClr val="00B050"/>
                </a:solidFill>
              </a:rPr>
            </a:br>
            <a:r>
              <a:rPr lang="en-US" dirty="0" smtClean="0">
                <a:solidFill>
                  <a:srgbClr val="00B050"/>
                </a:solidFill>
              </a:rPr>
              <a:t>“RAISING THE AGE” legislation</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t>Last state to automatically treat 16 year old and older offenders automatically as adults in criminal justice system.</a:t>
            </a:r>
          </a:p>
          <a:p>
            <a:pPr marL="0" indent="0">
              <a:buNone/>
            </a:pPr>
            <a:r>
              <a:rPr lang="en-US" dirty="0" smtClean="0"/>
              <a:t>As of July 2017 and effective December 1, 2019, all juveniles under the age of 18 who commit alleged crimes, except traffic offenses, will begin in juvenile court. A through E felonies will be automatically transferred to adult court upon a finding of probable cause or indicted by a grand jury to Superior Court.</a:t>
            </a:r>
            <a:endParaRPr lang="en-US" dirty="0"/>
          </a:p>
        </p:txBody>
      </p:sp>
    </p:spTree>
    <p:extLst>
      <p:ext uri="{BB962C8B-B14F-4D97-AF65-F5344CB8AC3E}">
        <p14:creationId xmlns:p14="http://schemas.microsoft.com/office/powerpoint/2010/main" val="4144930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lumMod val="50000"/>
                  </a:schemeClr>
                </a:solidFill>
              </a:rPr>
              <a:t>RESEARCH GUIDING STRATEGIC REFORMS</a:t>
            </a:r>
            <a:endParaRPr lang="en-US" dirty="0">
              <a:solidFill>
                <a:schemeClr val="bg1">
                  <a:lumMod val="50000"/>
                </a:schemeClr>
              </a:solidFill>
            </a:endParaRPr>
          </a:p>
        </p:txBody>
      </p:sp>
      <p:sp>
        <p:nvSpPr>
          <p:cNvPr id="3" name="Content Placeholder 2"/>
          <p:cNvSpPr>
            <a:spLocks noGrp="1"/>
          </p:cNvSpPr>
          <p:nvPr>
            <p:ph idx="1"/>
          </p:nvPr>
        </p:nvSpPr>
        <p:spPr/>
        <p:txBody>
          <a:bodyPr/>
          <a:lstStyle/>
          <a:p>
            <a:r>
              <a:rPr lang="en-US" dirty="0" smtClean="0"/>
              <a:t>BRAIN DEVELOPMENT</a:t>
            </a:r>
            <a:r>
              <a:rPr lang="en-US" dirty="0"/>
              <a:t> </a:t>
            </a:r>
            <a:r>
              <a:rPr lang="en-US" dirty="0" smtClean="0"/>
              <a:t>research </a:t>
            </a:r>
            <a:r>
              <a:rPr lang="en-US" dirty="0"/>
              <a:t>shows that the frontal cortex </a:t>
            </a:r>
            <a:r>
              <a:rPr lang="en-US" dirty="0" smtClean="0"/>
              <a:t>section </a:t>
            </a:r>
            <a:r>
              <a:rPr lang="en-US" dirty="0"/>
              <a:t>of the brain, which helps with impulse control, is one of the last parts to develop. Research shows </a:t>
            </a:r>
            <a:r>
              <a:rPr lang="en-US" dirty="0" smtClean="0"/>
              <a:t>the </a:t>
            </a:r>
            <a:r>
              <a:rPr lang="en-US" dirty="0"/>
              <a:t>brain is fully developed in males by age 25, or around age 22-23 for females. </a:t>
            </a:r>
            <a:endParaRPr lang="en-US" dirty="0" smtClean="0"/>
          </a:p>
          <a:p>
            <a:endParaRPr lang="en-US" dirty="0"/>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608" y="3549316"/>
            <a:ext cx="8710865" cy="4114800"/>
          </a:xfrm>
          <a:prstGeom prst="rect">
            <a:avLst/>
          </a:prstGeom>
        </p:spPr>
      </p:pic>
    </p:spTree>
    <p:extLst>
      <p:ext uri="{BB962C8B-B14F-4D97-AF65-F5344CB8AC3E}">
        <p14:creationId xmlns:p14="http://schemas.microsoft.com/office/powerpoint/2010/main" val="2585631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75000"/>
                  </a:schemeClr>
                </a:solidFill>
              </a:rPr>
              <a:t>TRENDS IN COMPLAINTS AND PETITIONS</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smtClean="0"/>
              <a:t>63% of juvenile offense complaints in NC in 2016 were minor offenses (misdemeanors); 3% were violent(A-E felonies); 25% were serious felonies (F-I felonies); 8% status offenses(undisciplined/truancy), and 1% were infractions(traffic offenses).</a:t>
            </a:r>
          </a:p>
          <a:p>
            <a:r>
              <a:rPr lang="en-US" dirty="0" smtClean="0"/>
              <a:t>Trending lower number of complaints from 2010 to present. (Gone down from 37,343 in 2010 to 27,522 in 2016.)</a:t>
            </a:r>
          </a:p>
          <a:p>
            <a:r>
              <a:rPr lang="en-US" dirty="0" smtClean="0"/>
              <a:t>The number of juveniles placed in detention has reduced by 56%.</a:t>
            </a:r>
          </a:p>
          <a:p>
            <a:r>
              <a:rPr lang="en-US" dirty="0" smtClean="0"/>
              <a:t>The number of juveniles committed to youth development center has reduced by 48%.</a:t>
            </a:r>
            <a:endParaRPr lang="en-US" dirty="0"/>
          </a:p>
        </p:txBody>
      </p:sp>
    </p:spTree>
    <p:extLst>
      <p:ext uri="{BB962C8B-B14F-4D97-AF65-F5344CB8AC3E}">
        <p14:creationId xmlns:p14="http://schemas.microsoft.com/office/powerpoint/2010/main" val="2604077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494" y="385337"/>
            <a:ext cx="8145012" cy="6087325"/>
          </a:xfrm>
          <a:prstGeom prst="rect">
            <a:avLst/>
          </a:prstGeom>
        </p:spPr>
      </p:pic>
    </p:spTree>
    <p:extLst>
      <p:ext uri="{BB962C8B-B14F-4D97-AF65-F5344CB8AC3E}">
        <p14:creationId xmlns:p14="http://schemas.microsoft.com/office/powerpoint/2010/main" val="374169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757" y="1514208"/>
            <a:ext cx="8678486" cy="3829584"/>
          </a:xfrm>
          <a:prstGeom prst="rect">
            <a:avLst/>
          </a:prstGeom>
        </p:spPr>
      </p:pic>
    </p:spTree>
    <p:extLst>
      <p:ext uri="{BB962C8B-B14F-4D97-AF65-F5344CB8AC3E}">
        <p14:creationId xmlns:p14="http://schemas.microsoft.com/office/powerpoint/2010/main" val="3503843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rPr>
              <a:t>DETENTION AND YOUTH DEVELOPMENT CENTERS</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fontScale="92500"/>
          </a:bodyPr>
          <a:lstStyle/>
          <a:p>
            <a:r>
              <a:rPr lang="en-US" dirty="0" smtClean="0"/>
              <a:t>DETENTION=generally shorter term=equivalent of jail for adults</a:t>
            </a:r>
          </a:p>
          <a:p>
            <a:endParaRPr lang="en-US" dirty="0"/>
          </a:p>
          <a:p>
            <a:r>
              <a:rPr lang="en-US" dirty="0" smtClean="0"/>
              <a:t>YOUTH DEVELOPMENT CENTER=long term=movement to use mostly for serious offenders or chronic, repeat offenders=equivalent of prison for adults. </a:t>
            </a:r>
          </a:p>
          <a:p>
            <a:endParaRPr lang="en-US" dirty="0"/>
          </a:p>
          <a:p>
            <a:r>
              <a:rPr lang="en-US" dirty="0" smtClean="0"/>
              <a:t>More programmatic-includes education, health services, mental health treatment and substance abuse treatment, and reentry services.</a:t>
            </a:r>
            <a:endParaRPr lang="en-US" dirty="0"/>
          </a:p>
        </p:txBody>
      </p:sp>
    </p:spTree>
    <p:extLst>
      <p:ext uri="{BB962C8B-B14F-4D97-AF65-F5344CB8AC3E}">
        <p14:creationId xmlns:p14="http://schemas.microsoft.com/office/powerpoint/2010/main" val="4104896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SCHOOL TO PRISON PIPELINE: Reducing number of school-based complaints</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a:t>Since 2010, the number of school-based complaints </a:t>
            </a:r>
            <a:r>
              <a:rPr lang="en-US" dirty="0" smtClean="0"/>
              <a:t>have </a:t>
            </a:r>
            <a:r>
              <a:rPr lang="en-US" dirty="0"/>
              <a:t>dropped from 16,097 to 11,630 in 2016 </a:t>
            </a:r>
            <a:r>
              <a:rPr lang="en-US" dirty="0" smtClean="0"/>
              <a:t>(</a:t>
            </a:r>
            <a:r>
              <a:rPr lang="en-US" dirty="0"/>
              <a:t>a nearly 28 percent decrease</a:t>
            </a:r>
            <a:r>
              <a:rPr lang="en-US" dirty="0" smtClean="0"/>
              <a:t>).</a:t>
            </a:r>
          </a:p>
          <a:p>
            <a:r>
              <a:rPr lang="en-US" dirty="0"/>
              <a:t>While the number of school-based complaints has dropped, the percentage of the total </a:t>
            </a:r>
            <a:r>
              <a:rPr lang="en-US" dirty="0" smtClean="0"/>
              <a:t>amount </a:t>
            </a:r>
            <a:r>
              <a:rPr lang="en-US" dirty="0"/>
              <a:t>of complaints received has remained steady at around the mid-40 percentages. </a:t>
            </a:r>
            <a:endParaRPr lang="en-US" dirty="0" smtClean="0"/>
          </a:p>
          <a:p>
            <a:r>
              <a:rPr lang="en-US" dirty="0" smtClean="0"/>
              <a:t>Zero tolerance policies in NC cause students to miss school due to suspensions and expulsions, in addition to facing charges in juvenile court and potentially being placed on probation for the same incidents. Research shows that this significantly increases the rate of recidivism into both the juvenile and adult systems.</a:t>
            </a:r>
            <a:endParaRPr lang="en-US" dirty="0"/>
          </a:p>
          <a:p>
            <a:endParaRPr lang="en-US" dirty="0"/>
          </a:p>
          <a:p>
            <a:endParaRPr lang="en-US" dirty="0"/>
          </a:p>
        </p:txBody>
      </p:sp>
    </p:spTree>
    <p:extLst>
      <p:ext uri="{BB962C8B-B14F-4D97-AF65-F5344CB8AC3E}">
        <p14:creationId xmlns:p14="http://schemas.microsoft.com/office/powerpoint/2010/main" val="1082112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810" y="1218891"/>
            <a:ext cx="7192379" cy="4420217"/>
          </a:xfrm>
          <a:prstGeom prst="rect">
            <a:avLst/>
          </a:prstGeom>
        </p:spPr>
      </p:pic>
    </p:spTree>
    <p:extLst>
      <p:ext uri="{BB962C8B-B14F-4D97-AF65-F5344CB8AC3E}">
        <p14:creationId xmlns:p14="http://schemas.microsoft.com/office/powerpoint/2010/main" val="2875667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lumMod val="75000"/>
                  </a:schemeClr>
                </a:solidFill>
              </a:rPr>
              <a:t>DJJ now DPS-JJD: INCREASED DIVERSIONS</a:t>
            </a:r>
            <a:endParaRPr lang="en-US" dirty="0">
              <a:solidFill>
                <a:schemeClr val="accent4">
                  <a:lumMod val="75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a:t>During calendar year 2016, 27,522 complaints </a:t>
            </a:r>
            <a:r>
              <a:rPr lang="en-US" dirty="0" smtClean="0"/>
              <a:t>were </a:t>
            </a:r>
            <a:r>
              <a:rPr lang="en-US" dirty="0"/>
              <a:t>received involving 12,303 juveniles (</a:t>
            </a:r>
            <a:r>
              <a:rPr lang="en-US" dirty="0" smtClean="0"/>
              <a:t>some juveniles </a:t>
            </a:r>
            <a:r>
              <a:rPr lang="en-US" dirty="0"/>
              <a:t>received multiple complaints). Of </a:t>
            </a:r>
            <a:r>
              <a:rPr lang="en-US" dirty="0" smtClean="0"/>
              <a:t>the 12,303 </a:t>
            </a:r>
            <a:r>
              <a:rPr lang="en-US" dirty="0"/>
              <a:t>juveniles who participated in the intake </a:t>
            </a:r>
            <a:r>
              <a:rPr lang="en-US" dirty="0" smtClean="0"/>
              <a:t>process</a:t>
            </a:r>
            <a:r>
              <a:rPr lang="en-US" dirty="0"/>
              <a:t>, 5,655 had one or more complaints </a:t>
            </a:r>
            <a:r>
              <a:rPr lang="en-US" dirty="0" smtClean="0"/>
              <a:t>approved </a:t>
            </a:r>
            <a:r>
              <a:rPr lang="en-US" dirty="0"/>
              <a:t>for court; 4,692 were diverted </a:t>
            </a:r>
            <a:r>
              <a:rPr lang="en-US" dirty="0" smtClean="0"/>
              <a:t>from court </a:t>
            </a:r>
            <a:r>
              <a:rPr lang="en-US" dirty="0"/>
              <a:t>with or without diversion plans/contracts; </a:t>
            </a:r>
            <a:r>
              <a:rPr lang="en-US" dirty="0" smtClean="0"/>
              <a:t>and </a:t>
            </a:r>
            <a:r>
              <a:rPr lang="en-US" dirty="0"/>
              <a:t>3,020 had complaints that were closed. </a:t>
            </a:r>
            <a:endParaRPr lang="en-US" dirty="0" smtClean="0"/>
          </a:p>
          <a:p>
            <a:r>
              <a:rPr lang="en-US" dirty="0"/>
              <a:t>Research has demonstrated that when appropriately implemented, </a:t>
            </a:r>
            <a:r>
              <a:rPr lang="en-US" dirty="0" smtClean="0"/>
              <a:t>diversion </a:t>
            </a:r>
            <a:r>
              <a:rPr lang="en-US" dirty="0"/>
              <a:t>reduces recidivism, reduces costs to the state/communities, avoids the unintended negative </a:t>
            </a:r>
            <a:r>
              <a:rPr lang="en-US" dirty="0" smtClean="0"/>
              <a:t>consequences </a:t>
            </a:r>
            <a:r>
              <a:rPr lang="en-US" dirty="0"/>
              <a:t>of being labeled a delinquent, allows for the provision of needed services, and prevents </a:t>
            </a:r>
            <a:r>
              <a:rPr lang="en-US" dirty="0" smtClean="0"/>
              <a:t>unnecessary </a:t>
            </a:r>
            <a:r>
              <a:rPr lang="en-US" dirty="0"/>
              <a:t>confinement. By intervening early, most young people who are diverted have no further </a:t>
            </a:r>
            <a:r>
              <a:rPr lang="en-US" dirty="0" smtClean="0"/>
              <a:t>contact </a:t>
            </a:r>
            <a:r>
              <a:rPr lang="en-US" dirty="0"/>
              <a:t>with the justice system.</a:t>
            </a:r>
          </a:p>
          <a:p>
            <a:endParaRPr lang="en-US" dirty="0"/>
          </a:p>
        </p:txBody>
      </p:sp>
    </p:spTree>
    <p:extLst>
      <p:ext uri="{BB962C8B-B14F-4D97-AF65-F5344CB8AC3E}">
        <p14:creationId xmlns:p14="http://schemas.microsoft.com/office/powerpoint/2010/main" val="1219941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DISPROPORTIONATE MINORITY CONTACT</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dirty="0"/>
              <a:t>Minority youth are engaged </a:t>
            </a:r>
            <a:r>
              <a:rPr lang="en-US" dirty="0" smtClean="0"/>
              <a:t>with </a:t>
            </a:r>
            <a:r>
              <a:rPr lang="en-US" dirty="0"/>
              <a:t>the juvenile justice </a:t>
            </a:r>
            <a:r>
              <a:rPr lang="en-US" dirty="0" smtClean="0"/>
              <a:t>systems </a:t>
            </a:r>
            <a:r>
              <a:rPr lang="en-US" dirty="0"/>
              <a:t>at a much higher </a:t>
            </a:r>
            <a:r>
              <a:rPr lang="en-US" dirty="0" smtClean="0"/>
              <a:t>rate </a:t>
            </a:r>
            <a:r>
              <a:rPr lang="en-US" dirty="0"/>
              <a:t>than their </a:t>
            </a:r>
            <a:r>
              <a:rPr lang="en-US" dirty="0" smtClean="0"/>
              <a:t>proportion of </a:t>
            </a:r>
            <a:r>
              <a:rPr lang="en-US" dirty="0"/>
              <a:t>the general population. </a:t>
            </a:r>
          </a:p>
          <a:p>
            <a:r>
              <a:rPr lang="en-US" dirty="0"/>
              <a:t>This overrepresentation </a:t>
            </a:r>
            <a:r>
              <a:rPr lang="en-US" dirty="0" smtClean="0"/>
              <a:t>is </a:t>
            </a:r>
            <a:r>
              <a:rPr lang="en-US" dirty="0"/>
              <a:t>evident in three distinct </a:t>
            </a:r>
            <a:r>
              <a:rPr lang="en-US" dirty="0" smtClean="0"/>
              <a:t>points </a:t>
            </a:r>
            <a:r>
              <a:rPr lang="en-US" dirty="0"/>
              <a:t>in the system. </a:t>
            </a:r>
            <a:endParaRPr lang="en-US" dirty="0" smtClean="0"/>
          </a:p>
          <a:p>
            <a:pPr lvl="1"/>
            <a:r>
              <a:rPr lang="en-US" dirty="0" err="1" smtClean="0"/>
              <a:t>INTAKE:</a:t>
            </a:r>
            <a:r>
              <a:rPr lang="en-US" dirty="0" err="1"/>
              <a:t>Youth</a:t>
            </a:r>
            <a:r>
              <a:rPr lang="en-US" dirty="0"/>
              <a:t> of color are </a:t>
            </a:r>
            <a:r>
              <a:rPr lang="en-US" dirty="0" smtClean="0"/>
              <a:t>more </a:t>
            </a:r>
            <a:r>
              <a:rPr lang="en-US" dirty="0"/>
              <a:t>than two and a half times as likely to </a:t>
            </a:r>
            <a:r>
              <a:rPr lang="en-US" dirty="0" smtClean="0"/>
              <a:t>have </a:t>
            </a:r>
            <a:r>
              <a:rPr lang="en-US" dirty="0"/>
              <a:t>complaints filed against them by law </a:t>
            </a:r>
            <a:r>
              <a:rPr lang="en-US" dirty="0" smtClean="0"/>
              <a:t>enforcement </a:t>
            </a:r>
            <a:r>
              <a:rPr lang="en-US" dirty="0"/>
              <a:t>or other citizens than white youth. </a:t>
            </a:r>
            <a:endParaRPr lang="en-US" dirty="0" smtClean="0"/>
          </a:p>
          <a:p>
            <a:pPr lvl="1"/>
            <a:r>
              <a:rPr lang="en-US" dirty="0" smtClean="0"/>
              <a:t>INCARCERATION: The </a:t>
            </a:r>
            <a:r>
              <a:rPr lang="en-US" dirty="0"/>
              <a:t>second and third points are around the </a:t>
            </a:r>
            <a:r>
              <a:rPr lang="en-US" dirty="0" smtClean="0"/>
              <a:t>decisions </a:t>
            </a:r>
            <a:r>
              <a:rPr lang="en-US" dirty="0"/>
              <a:t>leading to secure detention and </a:t>
            </a:r>
            <a:r>
              <a:rPr lang="en-US" dirty="0" smtClean="0"/>
              <a:t>commitment </a:t>
            </a:r>
            <a:r>
              <a:rPr lang="en-US" dirty="0"/>
              <a:t>to a youth development center </a:t>
            </a:r>
            <a:r>
              <a:rPr lang="en-US" dirty="0" smtClean="0"/>
              <a:t>(</a:t>
            </a:r>
            <a:r>
              <a:rPr lang="en-US" dirty="0"/>
              <a:t>YDC</a:t>
            </a:r>
            <a:r>
              <a:rPr lang="en-US" dirty="0" smtClean="0"/>
              <a:t>).</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717058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PURPOSE OF JUVENILE COURT</a:t>
            </a:r>
            <a:endParaRPr lang="en-US" dirty="0">
              <a:solidFill>
                <a:srgbClr val="002060"/>
              </a:solidFill>
            </a:endParaRPr>
          </a:p>
        </p:txBody>
      </p:sp>
      <p:sp>
        <p:nvSpPr>
          <p:cNvPr id="3" name="Content Placeholder 2"/>
          <p:cNvSpPr>
            <a:spLocks noGrp="1"/>
          </p:cNvSpPr>
          <p:nvPr>
            <p:ph idx="1"/>
          </p:nvPr>
        </p:nvSpPr>
        <p:spPr/>
        <p:txBody>
          <a:bodyPr>
            <a:normAutofit fontScale="77500" lnSpcReduction="20000"/>
          </a:bodyPr>
          <a:lstStyle/>
          <a:p>
            <a:r>
              <a:rPr lang="en-US" dirty="0"/>
              <a:t>To reduce and prevent juvenile delinquency </a:t>
            </a:r>
            <a:r>
              <a:rPr lang="en-US" dirty="0" smtClean="0"/>
              <a:t>by </a:t>
            </a:r>
            <a:r>
              <a:rPr lang="en-US" dirty="0"/>
              <a:t>effectively intervening, educating and </a:t>
            </a:r>
            <a:r>
              <a:rPr lang="en-US" dirty="0" smtClean="0"/>
              <a:t>treating youth in </a:t>
            </a:r>
            <a:r>
              <a:rPr lang="en-US" dirty="0"/>
              <a:t>order to strengthen families </a:t>
            </a:r>
            <a:r>
              <a:rPr lang="en-US" dirty="0" smtClean="0"/>
              <a:t>and </a:t>
            </a:r>
            <a:r>
              <a:rPr lang="en-US" dirty="0"/>
              <a:t>increase public safety</a:t>
            </a:r>
            <a:r>
              <a:rPr lang="en-US" dirty="0" smtClean="0"/>
              <a:t>. (per DPS-JJ 2016 Annual Report)</a:t>
            </a:r>
          </a:p>
          <a:p>
            <a:r>
              <a:rPr lang="en-US" dirty="0" smtClean="0"/>
              <a:t>NCGS 7B-1500</a:t>
            </a:r>
            <a:r>
              <a:rPr lang="en-US" dirty="0"/>
              <a:t>. </a:t>
            </a:r>
            <a:r>
              <a:rPr lang="en-US" dirty="0" smtClean="0"/>
              <a:t>Purpose (1)To protect </a:t>
            </a:r>
            <a:r>
              <a:rPr lang="en-US" dirty="0"/>
              <a:t>the public from acts </a:t>
            </a:r>
            <a:r>
              <a:rPr lang="en-US" dirty="0" smtClean="0"/>
              <a:t>of delinquency.(2)To </a:t>
            </a:r>
            <a:r>
              <a:rPr lang="en-US" dirty="0"/>
              <a:t>deter delinquency and crime, including patterns of repeat </a:t>
            </a:r>
            <a:r>
              <a:rPr lang="en-US" dirty="0" smtClean="0"/>
              <a:t>offending: a. By </a:t>
            </a:r>
            <a:r>
              <a:rPr lang="en-US" dirty="0"/>
              <a:t>providing swift, effective dispositions that emphasize the juvenile </a:t>
            </a:r>
            <a:r>
              <a:rPr lang="en-US" dirty="0" smtClean="0"/>
              <a:t>offender's </a:t>
            </a:r>
            <a:r>
              <a:rPr lang="en-US" dirty="0"/>
              <a:t>accountability for the juvenile's actions; </a:t>
            </a:r>
            <a:r>
              <a:rPr lang="en-US" dirty="0" smtClean="0"/>
              <a:t>and b. By </a:t>
            </a:r>
            <a:r>
              <a:rPr lang="en-US" dirty="0"/>
              <a:t>providing appropriate </a:t>
            </a:r>
            <a:r>
              <a:rPr lang="en-US" dirty="0" smtClean="0"/>
              <a:t>rehabilitative </a:t>
            </a:r>
            <a:r>
              <a:rPr lang="en-US" dirty="0"/>
              <a:t>services to juveniles and their </a:t>
            </a:r>
            <a:r>
              <a:rPr lang="en-US" dirty="0" smtClean="0"/>
              <a:t>families.(3)To </a:t>
            </a:r>
            <a:r>
              <a:rPr lang="en-US" dirty="0"/>
              <a:t>provide an effective system of intake services for the screening and </a:t>
            </a:r>
            <a:r>
              <a:rPr lang="en-US" dirty="0" smtClean="0"/>
              <a:t>evaluation </a:t>
            </a:r>
            <a:r>
              <a:rPr lang="en-US" dirty="0"/>
              <a:t>of complaints and, in appropriate cases, where court intervention </a:t>
            </a:r>
            <a:r>
              <a:rPr lang="en-US" dirty="0" smtClean="0"/>
              <a:t>is </a:t>
            </a:r>
            <a:r>
              <a:rPr lang="en-US" dirty="0"/>
              <a:t>not necessary to ensure public safety, to refer </a:t>
            </a:r>
            <a:r>
              <a:rPr lang="en-US" dirty="0" smtClean="0"/>
              <a:t>juveniles </a:t>
            </a:r>
            <a:r>
              <a:rPr lang="en-US" dirty="0"/>
              <a:t>to </a:t>
            </a:r>
            <a:r>
              <a:rPr lang="en-US" dirty="0" smtClean="0"/>
              <a:t>community-based </a:t>
            </a:r>
            <a:r>
              <a:rPr lang="en-US" dirty="0"/>
              <a:t>resources</a:t>
            </a:r>
            <a:r>
              <a:rPr lang="en-US" dirty="0" smtClean="0"/>
              <a:t>.(4)To </a:t>
            </a:r>
            <a:r>
              <a:rPr lang="en-US" dirty="0"/>
              <a:t>provide uniform procedures that assure fairness and equity; that protect </a:t>
            </a:r>
            <a:r>
              <a:rPr lang="en-US" dirty="0" smtClean="0"/>
              <a:t>the </a:t>
            </a:r>
            <a:r>
              <a:rPr lang="en-US" dirty="0"/>
              <a:t>constitutional rights of juveniles, parents, and victims; and that </a:t>
            </a:r>
            <a:r>
              <a:rPr lang="en-US" dirty="0" smtClean="0"/>
              <a:t>encourage </a:t>
            </a:r>
            <a:r>
              <a:rPr lang="en-US" dirty="0"/>
              <a:t>the court and others involved with juvenile offenders </a:t>
            </a:r>
            <a:r>
              <a:rPr lang="en-US" dirty="0" smtClean="0"/>
              <a:t>to proceed with </a:t>
            </a:r>
            <a:r>
              <a:rPr lang="en-US" dirty="0"/>
              <a:t>all possible speed in making and implementing determinations required </a:t>
            </a:r>
            <a:r>
              <a:rPr lang="en-US" dirty="0" smtClean="0"/>
              <a:t>by </a:t>
            </a:r>
            <a:r>
              <a:rPr lang="en-US" dirty="0"/>
              <a:t>this Subchapter. </a:t>
            </a:r>
          </a:p>
          <a:p>
            <a:endParaRPr lang="en-US" dirty="0"/>
          </a:p>
          <a:p>
            <a:endParaRPr lang="en-US" dirty="0"/>
          </a:p>
        </p:txBody>
      </p:sp>
    </p:spTree>
    <p:extLst>
      <p:ext uri="{BB962C8B-B14F-4D97-AF65-F5344CB8AC3E}">
        <p14:creationId xmlns:p14="http://schemas.microsoft.com/office/powerpoint/2010/main" val="995316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JUVENILE GANG INVOLVEMENT</a:t>
            </a:r>
            <a:endParaRPr lang="en-US" dirty="0">
              <a:solidFill>
                <a:srgbClr val="7030A0"/>
              </a:solidFill>
            </a:endParaRPr>
          </a:p>
        </p:txBody>
      </p:sp>
      <p:sp>
        <p:nvSpPr>
          <p:cNvPr id="3" name="Content Placeholder 2"/>
          <p:cNvSpPr>
            <a:spLocks noGrp="1"/>
          </p:cNvSpPr>
          <p:nvPr>
            <p:ph idx="1"/>
          </p:nvPr>
        </p:nvSpPr>
        <p:spPr/>
        <p:txBody>
          <a:bodyPr/>
          <a:lstStyle/>
          <a:p>
            <a:r>
              <a:rPr lang="en-US" dirty="0"/>
              <a:t>The number of gang-affiliated juveniles in our system has consistently dropped over the last seven years </a:t>
            </a:r>
            <a:r>
              <a:rPr lang="en-US" dirty="0" smtClean="0"/>
              <a:t>. Due to </a:t>
            </a:r>
            <a:r>
              <a:rPr lang="en-US" dirty="0"/>
              <a:t>efforts to divert lower-risk juveniles, the overall percentage of </a:t>
            </a:r>
            <a:r>
              <a:rPr lang="en-US" dirty="0" smtClean="0"/>
              <a:t>the </a:t>
            </a:r>
            <a:r>
              <a:rPr lang="en-US" dirty="0"/>
              <a:t>youth we serve who are gang-affiliated has increased by half of a percent since 2015</a:t>
            </a:r>
            <a:r>
              <a:rPr lang="en-US" dirty="0" smtClean="0"/>
              <a:t>.</a:t>
            </a:r>
          </a:p>
          <a:p>
            <a:pPr marL="0" indent="0">
              <a:buNone/>
            </a:pPr>
            <a:endParaRPr lang="en-US" dirty="0" smtClean="0"/>
          </a:p>
          <a:p>
            <a:r>
              <a:rPr lang="en-US" dirty="0"/>
              <a:t>Since 2010, the number of gang-affiliated youth </a:t>
            </a:r>
            <a:r>
              <a:rPr lang="en-US" dirty="0" smtClean="0"/>
              <a:t>has </a:t>
            </a:r>
            <a:r>
              <a:rPr lang="en-US" dirty="0"/>
              <a:t>decreased by 37 percent (from 1,842 to 1,183).</a:t>
            </a:r>
          </a:p>
          <a:p>
            <a:endParaRPr lang="en-US" dirty="0"/>
          </a:p>
          <a:p>
            <a:endParaRPr lang="en-US" dirty="0"/>
          </a:p>
        </p:txBody>
      </p:sp>
    </p:spTree>
    <p:extLst>
      <p:ext uri="{BB962C8B-B14F-4D97-AF65-F5344CB8AC3E}">
        <p14:creationId xmlns:p14="http://schemas.microsoft.com/office/powerpoint/2010/main" val="3377900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6548" y="1128391"/>
            <a:ext cx="6658904" cy="4601217"/>
          </a:xfrm>
          <a:prstGeom prst="rect">
            <a:avLst/>
          </a:prstGeom>
        </p:spPr>
      </p:pic>
    </p:spTree>
    <p:extLst>
      <p:ext uri="{BB962C8B-B14F-4D97-AF65-F5344CB8AC3E}">
        <p14:creationId xmlns:p14="http://schemas.microsoft.com/office/powerpoint/2010/main" val="294325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FAMILY INVOLVEMENT</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t>The likelihood that a juvenile will be successful decreases with a lack of family involvement.</a:t>
            </a:r>
          </a:p>
          <a:p>
            <a:r>
              <a:rPr lang="en-US" dirty="0" smtClean="0"/>
              <a:t>The likelihood that a juvenile will recidivate increases, even with the best quality services, if the juvenile returns to the same environment that brought him or her into the system when they complete the programs.</a:t>
            </a:r>
          </a:p>
          <a:p>
            <a:r>
              <a:rPr lang="en-US" dirty="0" smtClean="0"/>
              <a:t>It is critical that parents and family members participate in programming with the juvenile and take responsibility for their role in the circumstances leading to juvenile involvement.</a:t>
            </a:r>
            <a:endParaRPr lang="en-US" dirty="0"/>
          </a:p>
        </p:txBody>
      </p:sp>
    </p:spTree>
    <p:extLst>
      <p:ext uri="{BB962C8B-B14F-4D97-AF65-F5344CB8AC3E}">
        <p14:creationId xmlns:p14="http://schemas.microsoft.com/office/powerpoint/2010/main" val="1740033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MOTIVATIONAL INTERVIEWING</a:t>
            </a:r>
            <a:endParaRPr lang="en-US" dirty="0">
              <a:solidFill>
                <a:srgbClr val="00B0F0"/>
              </a:solidFill>
            </a:endParaRPr>
          </a:p>
        </p:txBody>
      </p:sp>
      <p:sp>
        <p:nvSpPr>
          <p:cNvPr id="3" name="Content Placeholder 2"/>
          <p:cNvSpPr>
            <a:spLocks noGrp="1"/>
          </p:cNvSpPr>
          <p:nvPr>
            <p:ph idx="1"/>
          </p:nvPr>
        </p:nvSpPr>
        <p:spPr/>
        <p:txBody>
          <a:bodyPr>
            <a:normAutofit fontScale="85000" lnSpcReduction="10000"/>
          </a:bodyPr>
          <a:lstStyle/>
          <a:p>
            <a:r>
              <a:rPr lang="en-US" dirty="0" smtClean="0"/>
              <a:t>Juvenile Justice professionals have been trained in motivational interviewing and observation techniques in order to encourage and increase in family and juvenile involvement.</a:t>
            </a:r>
          </a:p>
          <a:p>
            <a:r>
              <a:rPr lang="en-US" b="1" dirty="0"/>
              <a:t>Motivational interviewing</a:t>
            </a:r>
            <a:r>
              <a:rPr lang="en-US" dirty="0"/>
              <a:t> is a psychotherapeutic approach that attempts to move an individual away from a state of indecision or uncertainty and towards </a:t>
            </a:r>
            <a:r>
              <a:rPr lang="en-US" b="1" dirty="0"/>
              <a:t>finding motivation to making positive decisions and accomplishing established goals</a:t>
            </a:r>
            <a:r>
              <a:rPr lang="en-US" dirty="0" smtClean="0"/>
              <a:t>.</a:t>
            </a:r>
          </a:p>
          <a:p>
            <a:r>
              <a:rPr lang="en-US" dirty="0"/>
              <a:t>This psychological theory and form of therapy was created by Carl Rogers in the 1950s and 1960s as an alternative to psychoanalytic and behaviorist views. Person-centered thought is based on the idea that people have </a:t>
            </a:r>
            <a:r>
              <a:rPr lang="en-US" b="1" dirty="0"/>
              <a:t>innate goodness and value</a:t>
            </a:r>
            <a:r>
              <a:rPr lang="en-US" dirty="0"/>
              <a:t> in them. It is the work of the </a:t>
            </a:r>
            <a:r>
              <a:rPr lang="en-US" dirty="0" smtClean="0"/>
              <a:t>counselor </a:t>
            </a:r>
            <a:r>
              <a:rPr lang="en-US" dirty="0"/>
              <a:t>to permit the clients to create the best version of themselves.</a:t>
            </a:r>
          </a:p>
        </p:txBody>
      </p:sp>
    </p:spTree>
    <p:extLst>
      <p:ext uri="{BB962C8B-B14F-4D97-AF65-F5344CB8AC3E}">
        <p14:creationId xmlns:p14="http://schemas.microsoft.com/office/powerpoint/2010/main" val="2527291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4810"/>
            <a:ext cx="10515600" cy="2702927"/>
          </a:xfrm>
        </p:spPr>
        <p:txBody>
          <a:bodyPr/>
          <a:lstStyle/>
          <a:p>
            <a:r>
              <a:rPr lang="en-US" dirty="0" smtClean="0">
                <a:solidFill>
                  <a:srgbClr val="FF0000"/>
                </a:solidFill>
              </a:rPr>
              <a:t>RISK ASSESSMENTS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a:t>In North Carolina, the majority of juvenile justice districts are using the Global Assessment of Individualized Needs – Short Screener (GAIN-SS), which has been integrated into North Carolina Juvenile Online Information Network (NC-JOIN), the web-based system used by juvenile justice staff to track the progress and placement of youth being served by various programs and facilities</a:t>
            </a:r>
            <a:r>
              <a:rPr lang="en-US" dirty="0" smtClean="0"/>
              <a:t>.</a:t>
            </a:r>
          </a:p>
          <a:p>
            <a:r>
              <a:rPr lang="en-US" dirty="0"/>
              <a:t>In North Carolina, GAIN-SS screenings indicated that 73 percent of youth were in need of further assessment for mental health and/or substance use (based on scoring high on the total disorder). </a:t>
            </a:r>
          </a:p>
        </p:txBody>
      </p:sp>
    </p:spTree>
    <p:extLst>
      <p:ext uri="{BB962C8B-B14F-4D97-AF65-F5344CB8AC3E}">
        <p14:creationId xmlns:p14="http://schemas.microsoft.com/office/powerpoint/2010/main" val="3996973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lumMod val="75000"/>
                  </a:schemeClr>
                </a:solidFill>
              </a:rPr>
              <a:t>Juvenile Crime Prevention Councils: Resources for More Community Programs</a:t>
            </a:r>
            <a:endParaRPr lang="en-US" dirty="0">
              <a:solidFill>
                <a:schemeClr val="accent4">
                  <a:lumMod val="75000"/>
                </a:schemeClr>
              </a:solidFill>
            </a:endParaRPr>
          </a:p>
        </p:txBody>
      </p:sp>
      <p:sp>
        <p:nvSpPr>
          <p:cNvPr id="3" name="Content Placeholder 2"/>
          <p:cNvSpPr>
            <a:spLocks noGrp="1"/>
          </p:cNvSpPr>
          <p:nvPr>
            <p:ph idx="1"/>
          </p:nvPr>
        </p:nvSpPr>
        <p:spPr/>
        <p:txBody>
          <a:bodyPr>
            <a:normAutofit/>
          </a:bodyPr>
          <a:lstStyle/>
          <a:p>
            <a:r>
              <a:rPr lang="en-US" dirty="0" smtClean="0"/>
              <a:t>JCPC </a:t>
            </a:r>
            <a:r>
              <a:rPr lang="en-US" dirty="0"/>
              <a:t>Programs are funded through a state and local partnership in all 100 counties. These </a:t>
            </a:r>
            <a:r>
              <a:rPr lang="en-US" dirty="0" smtClean="0"/>
              <a:t>partnerships </a:t>
            </a:r>
            <a:r>
              <a:rPr lang="en-US" dirty="0"/>
              <a:t>between the state, local county stakeholders and nonprofit agencies produce </a:t>
            </a:r>
            <a:r>
              <a:rPr lang="en-US" dirty="0" smtClean="0"/>
              <a:t>more </a:t>
            </a:r>
            <a:r>
              <a:rPr lang="en-US" dirty="0"/>
              <a:t>than 500 programs that establish a local continuum of needed sanctions and services to </a:t>
            </a:r>
            <a:r>
              <a:rPr lang="en-US" dirty="0" smtClean="0"/>
              <a:t>address </a:t>
            </a:r>
            <a:r>
              <a:rPr lang="en-US" dirty="0"/>
              <a:t>the issues of delinquent juveniles and those youths most likely to become delinquent, </a:t>
            </a:r>
            <a:r>
              <a:rPr lang="en-US" dirty="0" smtClean="0"/>
              <a:t>along </a:t>
            </a:r>
            <a:r>
              <a:rPr lang="en-US" dirty="0"/>
              <a:t>with their families. JCPCs are legislatively mandated bodies that annually release </a:t>
            </a:r>
            <a:r>
              <a:rPr lang="en-US" dirty="0" smtClean="0"/>
              <a:t>requests </a:t>
            </a:r>
            <a:r>
              <a:rPr lang="en-US" dirty="0"/>
              <a:t>for proposals to inform funding decisions based on community demographics, risks, </a:t>
            </a:r>
            <a:r>
              <a:rPr lang="en-US" dirty="0" smtClean="0"/>
              <a:t>needs </a:t>
            </a:r>
            <a:r>
              <a:rPr lang="en-US" dirty="0"/>
              <a:t>and gaps in services.</a:t>
            </a:r>
          </a:p>
          <a:p>
            <a:endParaRPr lang="en-US" dirty="0"/>
          </a:p>
        </p:txBody>
      </p:sp>
    </p:spTree>
    <p:extLst>
      <p:ext uri="{BB962C8B-B14F-4D97-AF65-F5344CB8AC3E}">
        <p14:creationId xmlns:p14="http://schemas.microsoft.com/office/powerpoint/2010/main" val="1745686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Mental Health Reforms in North Carolina</a:t>
            </a:r>
            <a:endParaRPr lang="en-US" dirty="0">
              <a:solidFill>
                <a:srgbClr val="00B050"/>
              </a:solidFill>
            </a:endParaRPr>
          </a:p>
        </p:txBody>
      </p:sp>
      <p:sp>
        <p:nvSpPr>
          <p:cNvPr id="3" name="Content Placeholder 2"/>
          <p:cNvSpPr>
            <a:spLocks noGrp="1"/>
          </p:cNvSpPr>
          <p:nvPr>
            <p:ph idx="1"/>
          </p:nvPr>
        </p:nvSpPr>
        <p:spPr/>
        <p:txBody>
          <a:bodyPr>
            <a:normAutofit fontScale="92500" lnSpcReduction="10000"/>
          </a:bodyPr>
          <a:lstStyle/>
          <a:p>
            <a:r>
              <a:rPr lang="en-US" dirty="0" smtClean="0"/>
              <a:t>For more than 15 years, the mental health system in North Carolina has undergone multiple overhauls. We have moved from county mental health clinics that provided all of the mental health and substance abuse care to a private-provider system managed by regional Managed Care Organizations. Future Medicaid reform will likely create additional upheaval of services provided.</a:t>
            </a:r>
          </a:p>
          <a:p>
            <a:r>
              <a:rPr lang="en-US" dirty="0" smtClean="0"/>
              <a:t>MCO’s take bids from local providers to provide services identified as needed. Not all counties have a wide continuum of care to meet the needs of citizens locally.</a:t>
            </a:r>
          </a:p>
          <a:p>
            <a:r>
              <a:rPr lang="en-US" dirty="0" smtClean="0"/>
              <a:t>Youth with multiple issues struggle to find care to meet all of their needs. (Example: “WILLIE M Youth” and Disability Rights NC settlement)</a:t>
            </a:r>
            <a:endParaRPr lang="en-US" dirty="0"/>
          </a:p>
        </p:txBody>
      </p:sp>
    </p:spTree>
    <p:extLst>
      <p:ext uri="{BB962C8B-B14F-4D97-AF65-F5344CB8AC3E}">
        <p14:creationId xmlns:p14="http://schemas.microsoft.com/office/powerpoint/2010/main" val="4223828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Treatment Levels</a:t>
            </a:r>
            <a:endParaRPr lang="en-US" dirty="0">
              <a:solidFill>
                <a:schemeClr val="tx2"/>
              </a:solidFill>
            </a:endParaRPr>
          </a:p>
        </p:txBody>
      </p:sp>
      <p:sp>
        <p:nvSpPr>
          <p:cNvPr id="3" name="Content Placeholder 2"/>
          <p:cNvSpPr>
            <a:spLocks noGrp="1"/>
          </p:cNvSpPr>
          <p:nvPr>
            <p:ph idx="1"/>
          </p:nvPr>
        </p:nvSpPr>
        <p:spPr/>
        <p:txBody>
          <a:bodyPr>
            <a:normAutofit fontScale="92500" lnSpcReduction="10000"/>
          </a:bodyPr>
          <a:lstStyle/>
          <a:p>
            <a:r>
              <a:rPr lang="en-US" dirty="0" smtClean="0"/>
              <a:t>Treatment is based on graduated levels of care.</a:t>
            </a:r>
          </a:p>
          <a:p>
            <a:r>
              <a:rPr lang="en-US" dirty="0"/>
              <a:t>A representative point-in-time survey of youth </a:t>
            </a:r>
            <a:r>
              <a:rPr lang="en-US" dirty="0" smtClean="0"/>
              <a:t>confined </a:t>
            </a:r>
            <a:r>
              <a:rPr lang="en-US" dirty="0"/>
              <a:t>in youth development centers on Dec. </a:t>
            </a:r>
            <a:r>
              <a:rPr lang="en-US" dirty="0" smtClean="0"/>
              <a:t>31</a:t>
            </a:r>
            <a:r>
              <a:rPr lang="en-US" dirty="0"/>
              <a:t>, 2016, revealed that</a:t>
            </a:r>
            <a:r>
              <a:rPr lang="en-US" dirty="0" smtClean="0"/>
              <a:t>:</a:t>
            </a:r>
          </a:p>
          <a:p>
            <a:pPr marL="0" indent="0">
              <a:buNone/>
            </a:pPr>
            <a:r>
              <a:rPr lang="en-US" dirty="0" smtClean="0"/>
              <a:t>	 </a:t>
            </a:r>
            <a:r>
              <a:rPr lang="en-US" b="1" dirty="0"/>
              <a:t>99.5</a:t>
            </a:r>
            <a:r>
              <a:rPr lang="en-US" dirty="0"/>
              <a:t> percent (all but one) carried at least one </a:t>
            </a:r>
            <a:r>
              <a:rPr lang="en-US" dirty="0" smtClean="0"/>
              <a:t>mental </a:t>
            </a:r>
            <a:r>
              <a:rPr lang="en-US" dirty="0"/>
              <a:t>health </a:t>
            </a:r>
            <a:r>
              <a:rPr lang="en-US" dirty="0" err="1" smtClean="0"/>
              <a:t>diagnosis,with</a:t>
            </a:r>
            <a:r>
              <a:rPr lang="en-US" dirty="0" smtClean="0"/>
              <a:t> </a:t>
            </a:r>
            <a:r>
              <a:rPr lang="en-US" b="1" dirty="0"/>
              <a:t>61</a:t>
            </a:r>
            <a:r>
              <a:rPr lang="en-US" dirty="0"/>
              <a:t> </a:t>
            </a:r>
            <a:r>
              <a:rPr lang="en-US" dirty="0" smtClean="0"/>
              <a:t>	percent holding </a:t>
            </a:r>
            <a:r>
              <a:rPr lang="en-US" dirty="0"/>
              <a:t>at least one substance use </a:t>
            </a:r>
            <a:r>
              <a:rPr lang="en-US" dirty="0" smtClean="0"/>
              <a:t>diagnosis;</a:t>
            </a:r>
            <a:r>
              <a:rPr lang="en-US" b="1" dirty="0" smtClean="0"/>
              <a:t>60</a:t>
            </a:r>
            <a:r>
              <a:rPr lang="en-US" dirty="0" smtClean="0"/>
              <a:t> </a:t>
            </a:r>
            <a:r>
              <a:rPr lang="en-US" dirty="0"/>
              <a:t>percent had co-occurring </a:t>
            </a:r>
            <a:r>
              <a:rPr lang="en-US" dirty="0" smtClean="0"/>
              <a:t>	mental </a:t>
            </a:r>
            <a:r>
              <a:rPr lang="en-US" dirty="0"/>
              <a:t>health </a:t>
            </a:r>
            <a:r>
              <a:rPr lang="en-US" dirty="0" smtClean="0"/>
              <a:t>and substance </a:t>
            </a:r>
            <a:r>
              <a:rPr lang="en-US" dirty="0"/>
              <a:t>use </a:t>
            </a:r>
            <a:r>
              <a:rPr lang="en-US" dirty="0" smtClean="0"/>
              <a:t>disorders; </a:t>
            </a:r>
            <a:r>
              <a:rPr lang="en-US" b="1" dirty="0" smtClean="0"/>
              <a:t>70</a:t>
            </a:r>
            <a:r>
              <a:rPr lang="en-US" dirty="0" smtClean="0"/>
              <a:t> </a:t>
            </a:r>
            <a:r>
              <a:rPr lang="en-US" dirty="0"/>
              <a:t>percent had more than one mental </a:t>
            </a:r>
            <a:r>
              <a:rPr lang="en-US" dirty="0" smtClean="0"/>
              <a:t>	health disorder; </a:t>
            </a:r>
            <a:r>
              <a:rPr lang="en-US" b="1" dirty="0" smtClean="0"/>
              <a:t>33</a:t>
            </a:r>
            <a:r>
              <a:rPr lang="en-US" dirty="0" smtClean="0"/>
              <a:t> </a:t>
            </a:r>
            <a:r>
              <a:rPr lang="en-US" dirty="0"/>
              <a:t>percent were taking </a:t>
            </a:r>
            <a:r>
              <a:rPr lang="en-US" dirty="0" smtClean="0"/>
              <a:t>prescribed psychotropic medication</a:t>
            </a:r>
            <a:r>
              <a:rPr lang="en-US" dirty="0"/>
              <a:t>; </a:t>
            </a:r>
            <a:r>
              <a:rPr lang="en-US" dirty="0" smtClean="0"/>
              <a:t>and 	youth </a:t>
            </a:r>
            <a:r>
              <a:rPr lang="en-US" dirty="0"/>
              <a:t>committed to YDCs had an average </a:t>
            </a:r>
            <a:r>
              <a:rPr lang="en-US" dirty="0" smtClean="0"/>
              <a:t>of</a:t>
            </a:r>
            <a:r>
              <a:rPr lang="en-US" dirty="0"/>
              <a:t> </a:t>
            </a:r>
            <a:r>
              <a:rPr lang="en-US" dirty="0" smtClean="0"/>
              <a:t>three </a:t>
            </a:r>
            <a:r>
              <a:rPr lang="en-US" dirty="0"/>
              <a:t>distinct mental health and/or </a:t>
            </a:r>
            <a:r>
              <a:rPr lang="en-US" dirty="0" smtClean="0"/>
              <a:t>	substance use </a:t>
            </a:r>
            <a:r>
              <a:rPr lang="en-US" dirty="0"/>
              <a:t>disorder </a:t>
            </a:r>
            <a:r>
              <a:rPr lang="en-US" dirty="0" smtClean="0"/>
              <a:t>diagnoses</a:t>
            </a:r>
            <a:r>
              <a:rPr lang="en-US" dirty="0"/>
              <a:t>.</a:t>
            </a:r>
          </a:p>
          <a:p>
            <a:endParaRPr lang="en-US" dirty="0"/>
          </a:p>
        </p:txBody>
      </p:sp>
    </p:spTree>
    <p:extLst>
      <p:ext uri="{BB962C8B-B14F-4D97-AF65-F5344CB8AC3E}">
        <p14:creationId xmlns:p14="http://schemas.microsoft.com/office/powerpoint/2010/main" val="463618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Psychiatric Residential Treatment Facilities</a:t>
            </a:r>
            <a:endParaRPr lang="en-US" dirty="0">
              <a:solidFill>
                <a:srgbClr val="0070C0"/>
              </a:solidFill>
            </a:endParaRPr>
          </a:p>
        </p:txBody>
      </p:sp>
      <p:sp>
        <p:nvSpPr>
          <p:cNvPr id="3" name="Content Placeholder 2"/>
          <p:cNvSpPr>
            <a:spLocks noGrp="1"/>
          </p:cNvSpPr>
          <p:nvPr>
            <p:ph idx="1"/>
          </p:nvPr>
        </p:nvSpPr>
        <p:spPr/>
        <p:txBody>
          <a:bodyPr/>
          <a:lstStyle/>
          <a:p>
            <a:r>
              <a:rPr lang="en-US" dirty="0"/>
              <a:t>A Psychiatric Residential Treatment Facility (PRTF) provides non-acute inpatient facility care for customers with a mental illness or substance abuse/dependency, and who need 24-hour supervision and specialized </a:t>
            </a:r>
            <a:r>
              <a:rPr lang="en-US" dirty="0" smtClean="0"/>
              <a:t>interventions in a locked door setting.</a:t>
            </a:r>
          </a:p>
          <a:p>
            <a:endParaRPr lang="en-US" dirty="0"/>
          </a:p>
          <a:p>
            <a:r>
              <a:rPr lang="en-US" dirty="0" smtClean="0"/>
              <a:t>Example of The Keys of Carolina PRTF in Charlotte, N.C.</a:t>
            </a:r>
            <a:endParaRPr lang="en-US" dirty="0"/>
          </a:p>
        </p:txBody>
      </p:sp>
    </p:spTree>
    <p:extLst>
      <p:ext uri="{BB962C8B-B14F-4D97-AF65-F5344CB8AC3E}">
        <p14:creationId xmlns:p14="http://schemas.microsoft.com/office/powerpoint/2010/main" val="36509748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Trauma-Focused Treatment Modalities</a:t>
            </a:r>
            <a:endParaRPr lang="en-US" dirty="0">
              <a:solidFill>
                <a:srgbClr val="7030A0"/>
              </a:solidFill>
            </a:endParaRPr>
          </a:p>
        </p:txBody>
      </p:sp>
      <p:sp>
        <p:nvSpPr>
          <p:cNvPr id="3" name="Content Placeholder 2"/>
          <p:cNvSpPr>
            <a:spLocks noGrp="1"/>
          </p:cNvSpPr>
          <p:nvPr>
            <p:ph idx="1"/>
          </p:nvPr>
        </p:nvSpPr>
        <p:spPr/>
        <p:txBody>
          <a:bodyPr>
            <a:normAutofit fontScale="92500"/>
          </a:bodyPr>
          <a:lstStyle/>
          <a:p>
            <a:r>
              <a:rPr lang="en-US" dirty="0"/>
              <a:t>Each year, millions of children are exposed to violence in their homes, schools, and </a:t>
            </a:r>
            <a:r>
              <a:rPr lang="en-US" dirty="0" smtClean="0"/>
              <a:t>communities</a:t>
            </a:r>
            <a:r>
              <a:rPr lang="en-US" dirty="0"/>
              <a:t>. Left unaddressed, these experiences can lead to mental </a:t>
            </a:r>
            <a:r>
              <a:rPr lang="en-US" dirty="0" smtClean="0"/>
              <a:t>health </a:t>
            </a:r>
            <a:r>
              <a:rPr lang="en-US" dirty="0"/>
              <a:t>and substance use </a:t>
            </a:r>
            <a:r>
              <a:rPr lang="en-US" dirty="0" smtClean="0"/>
              <a:t>disorders</a:t>
            </a:r>
            <a:r>
              <a:rPr lang="en-US" dirty="0"/>
              <a:t>, school failure, increased risk taking, and </a:t>
            </a:r>
            <a:r>
              <a:rPr lang="en-US" dirty="0" smtClean="0"/>
              <a:t>delinquency.</a:t>
            </a:r>
          </a:p>
          <a:p>
            <a:r>
              <a:rPr lang="en-US" dirty="0"/>
              <a:t>The majority of youth involved with the juvenile justice system have experienced </a:t>
            </a:r>
            <a:r>
              <a:rPr lang="en-US" dirty="0" smtClean="0"/>
              <a:t>traumatic events</a:t>
            </a:r>
            <a:r>
              <a:rPr lang="en-US" dirty="0"/>
              <a:t>, with at least 75 percent having experienced traumatic victimization </a:t>
            </a:r>
            <a:r>
              <a:rPr lang="en-US" dirty="0" smtClean="0"/>
              <a:t>(Sprague</a:t>
            </a:r>
            <a:r>
              <a:rPr lang="en-US" dirty="0"/>
              <a:t>, </a:t>
            </a:r>
            <a:r>
              <a:rPr lang="en-US" dirty="0" smtClean="0"/>
              <a:t>208). </a:t>
            </a:r>
            <a:r>
              <a:rPr lang="en-US" dirty="0"/>
              <a:t>A recent study of youth in detention found that over 90 percent </a:t>
            </a:r>
            <a:r>
              <a:rPr lang="en-US" dirty="0" smtClean="0"/>
              <a:t>of </a:t>
            </a:r>
            <a:r>
              <a:rPr lang="en-US" dirty="0"/>
              <a:t>youth had </a:t>
            </a:r>
            <a:r>
              <a:rPr lang="en-US" dirty="0" smtClean="0"/>
              <a:t>experienced </a:t>
            </a:r>
            <a:r>
              <a:rPr lang="en-US" dirty="0"/>
              <a:t>at least one trauma, 84 percent experienced more than one trauma, and over 55 </a:t>
            </a:r>
            <a:r>
              <a:rPr lang="en-US" dirty="0" smtClean="0"/>
              <a:t>percent </a:t>
            </a:r>
            <a:r>
              <a:rPr lang="en-US" dirty="0"/>
              <a:t>reported being exposed to trauma six or more </a:t>
            </a:r>
            <a:r>
              <a:rPr lang="en-US" dirty="0" smtClean="0"/>
              <a:t>times. </a:t>
            </a:r>
            <a:endParaRPr lang="en-US" dirty="0"/>
          </a:p>
          <a:p>
            <a:endParaRPr lang="en-US" dirty="0"/>
          </a:p>
          <a:p>
            <a:endParaRPr lang="en-US" dirty="0"/>
          </a:p>
        </p:txBody>
      </p:sp>
    </p:spTree>
    <p:extLst>
      <p:ext uri="{BB962C8B-B14F-4D97-AF65-F5344CB8AC3E}">
        <p14:creationId xmlns:p14="http://schemas.microsoft.com/office/powerpoint/2010/main" val="1120181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J Annual Report-web-hq.pdf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820" y="0"/>
            <a:ext cx="8590359" cy="6858000"/>
          </a:xfrm>
          <a:prstGeom prst="rect">
            <a:avLst/>
          </a:prstGeom>
        </p:spPr>
      </p:pic>
    </p:spTree>
    <p:extLst>
      <p:ext uri="{BB962C8B-B14F-4D97-AF65-F5344CB8AC3E}">
        <p14:creationId xmlns:p14="http://schemas.microsoft.com/office/powerpoint/2010/main" val="3871564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Measuring Program Effectiveness</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a:t>North Carolina is one of more than 10 states </a:t>
            </a:r>
            <a:r>
              <a:rPr lang="en-US" dirty="0" smtClean="0"/>
              <a:t>that </a:t>
            </a:r>
            <a:r>
              <a:rPr lang="en-US" dirty="0"/>
              <a:t>have embraced the Standardized Program </a:t>
            </a:r>
            <a:r>
              <a:rPr lang="en-US" dirty="0" smtClean="0"/>
              <a:t>Evaluation </a:t>
            </a:r>
            <a:r>
              <a:rPr lang="en-US" dirty="0"/>
              <a:t>Protocol (SPEP) as an evaluation tool </a:t>
            </a:r>
            <a:r>
              <a:rPr lang="en-US" dirty="0" smtClean="0"/>
              <a:t>to </a:t>
            </a:r>
            <a:r>
              <a:rPr lang="en-US" dirty="0"/>
              <a:t>identify the most effective services with </a:t>
            </a:r>
            <a:r>
              <a:rPr lang="en-US" dirty="0" smtClean="0"/>
              <a:t>the highest </a:t>
            </a:r>
            <a:r>
              <a:rPr lang="en-US" dirty="0"/>
              <a:t>potential to reduce juvenile recidivism. </a:t>
            </a:r>
            <a:r>
              <a:rPr lang="en-US" dirty="0" smtClean="0"/>
              <a:t>North </a:t>
            </a:r>
            <a:r>
              <a:rPr lang="en-US" dirty="0"/>
              <a:t>Carolina General Statutes require that </a:t>
            </a:r>
            <a:r>
              <a:rPr lang="en-US" dirty="0" smtClean="0"/>
              <a:t>Juvenile </a:t>
            </a:r>
            <a:r>
              <a:rPr lang="en-US" dirty="0"/>
              <a:t>Crime Prevention Councils (JCPCs) </a:t>
            </a:r>
            <a:r>
              <a:rPr lang="en-US" dirty="0" smtClean="0"/>
              <a:t>fund </a:t>
            </a:r>
            <a:r>
              <a:rPr lang="en-US" dirty="0"/>
              <a:t>only effective programs and SPEP is </a:t>
            </a:r>
            <a:r>
              <a:rPr lang="en-US" dirty="0" smtClean="0"/>
              <a:t>the state’s </a:t>
            </a:r>
            <a:r>
              <a:rPr lang="en-US" dirty="0"/>
              <a:t>response to complying with this </a:t>
            </a:r>
            <a:r>
              <a:rPr lang="en-US" dirty="0" smtClean="0"/>
              <a:t>mandate</a:t>
            </a:r>
            <a:r>
              <a:rPr lang="en-US" dirty="0"/>
              <a:t>. It allows for an examination of how </a:t>
            </a:r>
            <a:r>
              <a:rPr lang="en-US" dirty="0" smtClean="0"/>
              <a:t>a </a:t>
            </a:r>
            <a:r>
              <a:rPr lang="en-US" dirty="0"/>
              <a:t>specific program is performing compared to </a:t>
            </a:r>
            <a:r>
              <a:rPr lang="en-US" dirty="0" smtClean="0"/>
              <a:t>the </a:t>
            </a:r>
            <a:r>
              <a:rPr lang="en-US" dirty="0"/>
              <a:t>effective practice for that service type in the </a:t>
            </a:r>
            <a:r>
              <a:rPr lang="en-US" dirty="0" smtClean="0"/>
              <a:t>research</a:t>
            </a:r>
            <a:r>
              <a:rPr lang="en-US" dirty="0"/>
              <a:t>. This research-based process is being </a:t>
            </a:r>
            <a:r>
              <a:rPr lang="en-US" dirty="0" smtClean="0"/>
              <a:t>instituted </a:t>
            </a:r>
            <a:r>
              <a:rPr lang="en-US" dirty="0"/>
              <a:t>to push programs to model best </a:t>
            </a:r>
            <a:r>
              <a:rPr lang="en-US" dirty="0" smtClean="0"/>
              <a:t>practices </a:t>
            </a:r>
            <a:r>
              <a:rPr lang="en-US" dirty="0"/>
              <a:t>for their program type to have the </a:t>
            </a:r>
            <a:r>
              <a:rPr lang="en-US" dirty="0" smtClean="0"/>
              <a:t>greatest </a:t>
            </a:r>
            <a:r>
              <a:rPr lang="en-US" dirty="0"/>
              <a:t>impact on the reduction of recidivism. </a:t>
            </a:r>
          </a:p>
          <a:p>
            <a:endParaRPr lang="en-US" dirty="0"/>
          </a:p>
        </p:txBody>
      </p:sp>
    </p:spTree>
    <p:extLst>
      <p:ext uri="{BB962C8B-B14F-4D97-AF65-F5344CB8AC3E}">
        <p14:creationId xmlns:p14="http://schemas.microsoft.com/office/powerpoint/2010/main" val="2870472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Alternatives to Incarceration</a:t>
            </a:r>
            <a:endParaRPr lang="en-US" dirty="0">
              <a:solidFill>
                <a:schemeClr val="accent6"/>
              </a:solidFill>
            </a:endParaRPr>
          </a:p>
        </p:txBody>
      </p:sp>
      <p:sp>
        <p:nvSpPr>
          <p:cNvPr id="3" name="Content Placeholder 2"/>
          <p:cNvSpPr>
            <a:spLocks noGrp="1"/>
          </p:cNvSpPr>
          <p:nvPr>
            <p:ph idx="1"/>
          </p:nvPr>
        </p:nvSpPr>
        <p:spPr/>
        <p:txBody>
          <a:bodyPr>
            <a:normAutofit fontScale="85000" lnSpcReduction="20000"/>
          </a:bodyPr>
          <a:lstStyle/>
          <a:p>
            <a:r>
              <a:rPr lang="en-US" dirty="0"/>
              <a:t>Alternatives to detention and confinement are approaches taken to prevent juveniles from being placed </a:t>
            </a:r>
            <a:r>
              <a:rPr lang="en-US" dirty="0" smtClean="0"/>
              <a:t>in </a:t>
            </a:r>
            <a:r>
              <a:rPr lang="en-US" dirty="0"/>
              <a:t>either secure detention or confinement facilities when other treatment options, </a:t>
            </a:r>
            <a:r>
              <a:rPr lang="en-US" dirty="0" smtClean="0"/>
              <a:t>community-based sanctions</a:t>
            </a:r>
            <a:r>
              <a:rPr lang="en-US" dirty="0"/>
              <a:t>, or residential placements are more </a:t>
            </a:r>
            <a:r>
              <a:rPr lang="en-US" dirty="0" smtClean="0"/>
              <a:t>appropria</a:t>
            </a:r>
            <a:r>
              <a:rPr lang="en-US" dirty="0"/>
              <a:t>t</a:t>
            </a:r>
            <a:r>
              <a:rPr lang="en-US" dirty="0" smtClean="0"/>
              <a:t>e.</a:t>
            </a:r>
          </a:p>
          <a:p>
            <a:r>
              <a:rPr lang="en-US" dirty="0"/>
              <a:t>Such </a:t>
            </a:r>
            <a:r>
              <a:rPr lang="en-US" dirty="0" smtClean="0"/>
              <a:t>alternatives</a:t>
            </a:r>
            <a:r>
              <a:rPr lang="en-US" dirty="0"/>
              <a:t> </a:t>
            </a:r>
            <a:r>
              <a:rPr lang="en-US" dirty="0" smtClean="0"/>
              <a:t>were </a:t>
            </a:r>
            <a:r>
              <a:rPr lang="en-US" dirty="0"/>
              <a:t>developed in response to research indicating that detention and confinement may do </a:t>
            </a:r>
            <a:r>
              <a:rPr lang="en-US" dirty="0" smtClean="0"/>
              <a:t>more </a:t>
            </a:r>
            <a:r>
              <a:rPr lang="en-US" dirty="0"/>
              <a:t>harm than good for vulnerable juveniles (Austin, Johnson, and </a:t>
            </a:r>
            <a:r>
              <a:rPr lang="en-US" dirty="0" err="1"/>
              <a:t>Weitzer</a:t>
            </a:r>
            <a:r>
              <a:rPr lang="en-US" dirty="0"/>
              <a:t> 2005). </a:t>
            </a:r>
          </a:p>
          <a:p>
            <a:r>
              <a:rPr lang="en-US" dirty="0" smtClean="0"/>
              <a:t>“alternatives </a:t>
            </a:r>
            <a:r>
              <a:rPr lang="en-US" dirty="0"/>
              <a:t>to secure detention and confinement are intended to reduce crowding, cut the costs of </a:t>
            </a:r>
            <a:r>
              <a:rPr lang="en-US" dirty="0" smtClean="0"/>
              <a:t>operating </a:t>
            </a:r>
            <a:r>
              <a:rPr lang="en-US" dirty="0"/>
              <a:t>juvenile detention centers, shield </a:t>
            </a:r>
            <a:r>
              <a:rPr lang="en-US" dirty="0" smtClean="0"/>
              <a:t>offenders </a:t>
            </a:r>
            <a:r>
              <a:rPr lang="en-US" dirty="0"/>
              <a:t>from the stigma of institutionalization, help </a:t>
            </a:r>
            <a:r>
              <a:rPr lang="en-US" dirty="0" smtClean="0"/>
              <a:t>offenders </a:t>
            </a:r>
            <a:r>
              <a:rPr lang="en-US" dirty="0"/>
              <a:t>avoid associating with youths who have more serious delinquent histories, and maintain </a:t>
            </a:r>
            <a:r>
              <a:rPr lang="en-US" dirty="0" smtClean="0"/>
              <a:t>positive </a:t>
            </a:r>
            <a:r>
              <a:rPr lang="en-US" dirty="0"/>
              <a:t>ties between the juvenile and his or her family and community.”</a:t>
            </a:r>
          </a:p>
          <a:p>
            <a:endParaRPr lang="en-US" dirty="0"/>
          </a:p>
          <a:p>
            <a:endParaRPr lang="en-US" dirty="0"/>
          </a:p>
        </p:txBody>
      </p:sp>
    </p:spTree>
    <p:extLst>
      <p:ext uri="{BB962C8B-B14F-4D97-AF65-F5344CB8AC3E}">
        <p14:creationId xmlns:p14="http://schemas.microsoft.com/office/powerpoint/2010/main" val="430801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Dependent on Community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579" y="1920852"/>
            <a:ext cx="10020049" cy="4124558"/>
          </a:xfrm>
        </p:spPr>
      </p:pic>
    </p:spTree>
    <p:extLst>
      <p:ext uri="{BB962C8B-B14F-4D97-AF65-F5344CB8AC3E}">
        <p14:creationId xmlns:p14="http://schemas.microsoft.com/office/powerpoint/2010/main" val="4142146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solidFill>
              </a:rPr>
              <a:t>Juvenile </a:t>
            </a:r>
            <a:r>
              <a:rPr lang="en-US" dirty="0" err="1" smtClean="0">
                <a:solidFill>
                  <a:schemeClr val="accent6"/>
                </a:solidFill>
              </a:rPr>
              <a:t>ReEntry</a:t>
            </a:r>
            <a:r>
              <a:rPr lang="en-US" dirty="0" smtClean="0">
                <a:solidFill>
                  <a:schemeClr val="accent6"/>
                </a:solidFill>
              </a:rPr>
              <a:t> Reform/Collateral Consequences</a:t>
            </a:r>
            <a:endParaRPr lang="en-US" dirty="0">
              <a:solidFill>
                <a:schemeClr val="accent6"/>
              </a:solidFill>
            </a:endParaRPr>
          </a:p>
        </p:txBody>
      </p:sp>
      <p:sp>
        <p:nvSpPr>
          <p:cNvPr id="3" name="Content Placeholder 2"/>
          <p:cNvSpPr>
            <a:spLocks noGrp="1"/>
          </p:cNvSpPr>
          <p:nvPr>
            <p:ph idx="1"/>
          </p:nvPr>
        </p:nvSpPr>
        <p:spPr/>
        <p:txBody>
          <a:bodyPr>
            <a:normAutofit lnSpcReduction="10000"/>
          </a:bodyPr>
          <a:lstStyle/>
          <a:p>
            <a:r>
              <a:rPr lang="en-US" dirty="0"/>
              <a:t>North Carolina was one of three states to </a:t>
            </a:r>
            <a:r>
              <a:rPr lang="en-US" dirty="0" smtClean="0"/>
              <a:t>be </a:t>
            </a:r>
            <a:r>
              <a:rPr lang="en-US" dirty="0"/>
              <a:t>awarded a FY 2015 Second Chance </a:t>
            </a:r>
            <a:r>
              <a:rPr lang="en-US" dirty="0" smtClean="0"/>
              <a:t>Act Comprehensive </a:t>
            </a:r>
            <a:r>
              <a:rPr lang="en-US" dirty="0"/>
              <a:t>Statewide Juvenile Reentry </a:t>
            </a:r>
            <a:r>
              <a:rPr lang="en-US" dirty="0" smtClean="0"/>
              <a:t>Reform </a:t>
            </a:r>
            <a:r>
              <a:rPr lang="en-US" dirty="0"/>
              <a:t>Implementation Program grant. With </a:t>
            </a:r>
            <a:r>
              <a:rPr lang="en-US" dirty="0" smtClean="0"/>
              <a:t>a </a:t>
            </a:r>
            <a:r>
              <a:rPr lang="en-US" dirty="0"/>
              <a:t>total program budget of $1.47 million, the </a:t>
            </a:r>
            <a:r>
              <a:rPr lang="en-US" dirty="0" smtClean="0"/>
              <a:t>implementation </a:t>
            </a:r>
            <a:r>
              <a:rPr lang="en-US" dirty="0"/>
              <a:t>grant is working to </a:t>
            </a:r>
            <a:r>
              <a:rPr lang="en-US" dirty="0" smtClean="0"/>
              <a:t>accomplish </a:t>
            </a:r>
            <a:r>
              <a:rPr lang="en-US" dirty="0"/>
              <a:t>four primary objectives </a:t>
            </a:r>
            <a:r>
              <a:rPr lang="en-US" dirty="0" smtClean="0"/>
              <a:t>tied </a:t>
            </a:r>
            <a:r>
              <a:rPr lang="en-US" dirty="0"/>
              <a:t>to service planning and service </a:t>
            </a:r>
            <a:r>
              <a:rPr lang="en-US" dirty="0" smtClean="0"/>
              <a:t>matching</a:t>
            </a:r>
            <a:r>
              <a:rPr lang="en-US" dirty="0"/>
              <a:t>, family engagement, </a:t>
            </a:r>
            <a:r>
              <a:rPr lang="en-US" dirty="0" smtClean="0"/>
              <a:t>education </a:t>
            </a:r>
            <a:r>
              <a:rPr lang="en-US" dirty="0"/>
              <a:t>and workforce </a:t>
            </a:r>
            <a:r>
              <a:rPr lang="en-US" dirty="0" smtClean="0"/>
              <a:t>development</a:t>
            </a:r>
            <a:r>
              <a:rPr lang="en-US" dirty="0"/>
              <a:t>, and the evaluation of </a:t>
            </a:r>
            <a:r>
              <a:rPr lang="en-US" dirty="0" smtClean="0"/>
              <a:t>the program efforts. </a:t>
            </a:r>
          </a:p>
          <a:p>
            <a:r>
              <a:rPr lang="en-US" dirty="0" smtClean="0"/>
              <a:t>Additional efforts are being made to make </a:t>
            </a:r>
            <a:r>
              <a:rPr lang="en-US" dirty="0" err="1" smtClean="0"/>
              <a:t>expungement</a:t>
            </a:r>
            <a:r>
              <a:rPr lang="en-US" dirty="0" smtClean="0"/>
              <a:t> procedures more readily available.</a:t>
            </a:r>
            <a:endParaRPr lang="en-US" dirty="0"/>
          </a:p>
          <a:p>
            <a:endParaRPr lang="en-US" dirty="0"/>
          </a:p>
        </p:txBody>
      </p:sp>
    </p:spTree>
    <p:extLst>
      <p:ext uri="{BB962C8B-B14F-4D97-AF65-F5344CB8AC3E}">
        <p14:creationId xmlns:p14="http://schemas.microsoft.com/office/powerpoint/2010/main" val="406034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Juvenile Health Services</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US" dirty="0"/>
              <a:t>P</a:t>
            </a:r>
            <a:r>
              <a:rPr lang="en-US" dirty="0" smtClean="0"/>
              <a:t>rovide </a:t>
            </a:r>
            <a:r>
              <a:rPr lang="en-US" dirty="0"/>
              <a:t>preventive </a:t>
            </a:r>
            <a:r>
              <a:rPr lang="en-US" dirty="0" smtClean="0"/>
              <a:t>and </a:t>
            </a:r>
            <a:r>
              <a:rPr lang="en-US" dirty="0"/>
              <a:t>acute health care to </a:t>
            </a:r>
            <a:r>
              <a:rPr lang="en-US" dirty="0" smtClean="0"/>
              <a:t>juveniles </a:t>
            </a:r>
            <a:r>
              <a:rPr lang="en-US" dirty="0"/>
              <a:t>in residential </a:t>
            </a:r>
            <a:r>
              <a:rPr lang="en-US" dirty="0" smtClean="0"/>
              <a:t>centers</a:t>
            </a:r>
            <a:r>
              <a:rPr lang="en-US" dirty="0"/>
              <a:t>. Care </a:t>
            </a:r>
            <a:r>
              <a:rPr lang="en-US" dirty="0" smtClean="0"/>
              <a:t>involve admission </a:t>
            </a:r>
            <a:r>
              <a:rPr lang="en-US" dirty="0"/>
              <a:t>baseline health </a:t>
            </a:r>
            <a:r>
              <a:rPr lang="en-US" dirty="0" smtClean="0"/>
              <a:t>assessments </a:t>
            </a:r>
            <a:r>
              <a:rPr lang="en-US" dirty="0"/>
              <a:t>and physicals </a:t>
            </a:r>
            <a:r>
              <a:rPr lang="en-US" dirty="0" smtClean="0"/>
              <a:t>as </a:t>
            </a:r>
            <a:r>
              <a:rPr lang="en-US" dirty="0"/>
              <a:t>well as preventive health </a:t>
            </a:r>
            <a:r>
              <a:rPr lang="en-US" dirty="0" smtClean="0"/>
              <a:t>care</a:t>
            </a:r>
            <a:r>
              <a:rPr lang="en-US" dirty="0"/>
              <a:t>, response to illness, </a:t>
            </a:r>
            <a:r>
              <a:rPr lang="en-US" dirty="0" smtClean="0"/>
              <a:t>care </a:t>
            </a:r>
            <a:r>
              <a:rPr lang="en-US" dirty="0"/>
              <a:t>management and </a:t>
            </a:r>
            <a:r>
              <a:rPr lang="en-US" dirty="0" smtClean="0"/>
              <a:t>age-appropriate </a:t>
            </a:r>
            <a:r>
              <a:rPr lang="en-US" dirty="0"/>
              <a:t>health </a:t>
            </a:r>
            <a:r>
              <a:rPr lang="en-US" dirty="0" smtClean="0"/>
              <a:t>education.</a:t>
            </a:r>
          </a:p>
          <a:p>
            <a:r>
              <a:rPr lang="en-US" dirty="0" smtClean="0"/>
              <a:t>Most juvenile justice involved youth do not have continuity of care or communication or records from one provider to the next.</a:t>
            </a:r>
            <a:endParaRPr lang="en-US" dirty="0"/>
          </a:p>
        </p:txBody>
      </p:sp>
    </p:spTree>
    <p:extLst>
      <p:ext uri="{BB962C8B-B14F-4D97-AF65-F5344CB8AC3E}">
        <p14:creationId xmlns:p14="http://schemas.microsoft.com/office/powerpoint/2010/main" val="2754115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Educational Services</a:t>
            </a:r>
            <a:endParaRPr lang="en-US" dirty="0">
              <a:solidFill>
                <a:srgbClr val="0070C0"/>
              </a:solidFill>
            </a:endParaRPr>
          </a:p>
        </p:txBody>
      </p:sp>
      <p:sp>
        <p:nvSpPr>
          <p:cNvPr id="3" name="Content Placeholder 2"/>
          <p:cNvSpPr>
            <a:spLocks noGrp="1"/>
          </p:cNvSpPr>
          <p:nvPr>
            <p:ph idx="1"/>
          </p:nvPr>
        </p:nvSpPr>
        <p:spPr/>
        <p:txBody>
          <a:bodyPr>
            <a:normAutofit fontScale="85000" lnSpcReduction="10000"/>
          </a:bodyPr>
          <a:lstStyle/>
          <a:p>
            <a:r>
              <a:rPr lang="en-US" dirty="0"/>
              <a:t>Students who are identified as exceptional </a:t>
            </a:r>
            <a:r>
              <a:rPr lang="en-US" dirty="0" smtClean="0"/>
              <a:t>(</a:t>
            </a:r>
            <a:r>
              <a:rPr lang="en-US" dirty="0"/>
              <a:t>i.e., having a disability) </a:t>
            </a:r>
            <a:r>
              <a:rPr lang="en-US" dirty="0" smtClean="0"/>
              <a:t>should receive </a:t>
            </a:r>
            <a:r>
              <a:rPr lang="en-US" dirty="0"/>
              <a:t>an Individual Education Plan (IEP) developed according to the </a:t>
            </a:r>
            <a:r>
              <a:rPr lang="en-US" dirty="0" smtClean="0"/>
              <a:t>federal </a:t>
            </a:r>
            <a:r>
              <a:rPr lang="en-US" dirty="0"/>
              <a:t>Individuals with Disabilities Education Act (IDEA) guidelines</a:t>
            </a:r>
            <a:r>
              <a:rPr lang="en-US" dirty="0" smtClean="0"/>
              <a:t>.</a:t>
            </a:r>
          </a:p>
          <a:p>
            <a:r>
              <a:rPr lang="en-US" dirty="0"/>
              <a:t>School personnel may </a:t>
            </a:r>
            <a:r>
              <a:rPr lang="en-US" dirty="0" smtClean="0"/>
              <a:t>remove </a:t>
            </a:r>
            <a:r>
              <a:rPr lang="en-US" dirty="0"/>
              <a:t>a child with a disability who violates a code of student conduct for a </a:t>
            </a:r>
            <a:r>
              <a:rPr lang="en-US" dirty="0" smtClean="0"/>
              <a:t>period of 10</a:t>
            </a:r>
            <a:r>
              <a:rPr lang="en-US" dirty="0"/>
              <a:t> </a:t>
            </a:r>
            <a:r>
              <a:rPr lang="en-US" dirty="0" smtClean="0"/>
              <a:t>SCHOOL </a:t>
            </a:r>
            <a:r>
              <a:rPr lang="en-US" dirty="0"/>
              <a:t>DAYS OR </a:t>
            </a:r>
            <a:r>
              <a:rPr lang="en-US" dirty="0" smtClean="0"/>
              <a:t>LESS and </a:t>
            </a:r>
            <a:r>
              <a:rPr lang="en-US" dirty="0"/>
              <a:t>the child may be treated the </a:t>
            </a:r>
            <a:r>
              <a:rPr lang="en-US" dirty="0" smtClean="0"/>
              <a:t>SAME as </a:t>
            </a:r>
            <a:r>
              <a:rPr lang="en-US" dirty="0"/>
              <a:t>children without a disability.</a:t>
            </a:r>
          </a:p>
          <a:p>
            <a:r>
              <a:rPr lang="en-US" dirty="0"/>
              <a:t>ADDITIONAL PROTECTIONS APPLY TO A CHILD WITH AN IEP WHO HAS BEEN </a:t>
            </a:r>
            <a:r>
              <a:rPr lang="en-US" dirty="0" smtClean="0"/>
              <a:t>REMOVED FOR MORE </a:t>
            </a:r>
            <a:r>
              <a:rPr lang="en-US" dirty="0"/>
              <a:t>THAN </a:t>
            </a:r>
            <a:r>
              <a:rPr lang="en-US" dirty="0" smtClean="0"/>
              <a:t>10 SCHOOL DAYSWITHIN </a:t>
            </a:r>
            <a:r>
              <a:rPr lang="en-US" dirty="0"/>
              <a:t>A SCHOOL </a:t>
            </a:r>
            <a:r>
              <a:rPr lang="en-US" dirty="0" smtClean="0"/>
              <a:t>YEAR. A Manifestation Determination Review may be held to determine if the behavior falls within the disability and requires a modification of the IEP.</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614993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Transfers to Adult Court System</a:t>
            </a:r>
            <a:endParaRPr lang="en-US" dirty="0">
              <a:solidFill>
                <a:srgbClr val="7030A0"/>
              </a:solidFill>
            </a:endParaRPr>
          </a:p>
        </p:txBody>
      </p:sp>
      <p:sp>
        <p:nvSpPr>
          <p:cNvPr id="3" name="Content Placeholder 2"/>
          <p:cNvSpPr>
            <a:spLocks noGrp="1"/>
          </p:cNvSpPr>
          <p:nvPr>
            <p:ph idx="1"/>
          </p:nvPr>
        </p:nvSpPr>
        <p:spPr/>
        <p:txBody>
          <a:bodyPr>
            <a:normAutofit fontScale="92500"/>
          </a:bodyPr>
          <a:lstStyle/>
          <a:p>
            <a:r>
              <a:rPr lang="en-US" dirty="0"/>
              <a:t>North Carolina's discretionary judicial waiver statute allows juvenile court judges to transfer into adult court young people as young as </a:t>
            </a:r>
            <a:r>
              <a:rPr lang="en-US" b="1" dirty="0"/>
              <a:t>13</a:t>
            </a:r>
            <a:r>
              <a:rPr lang="en-US" dirty="0"/>
              <a:t> accused of felonies</a:t>
            </a:r>
            <a:r>
              <a:rPr lang="en-US" dirty="0" smtClean="0"/>
              <a:t>.</a:t>
            </a:r>
          </a:p>
          <a:p>
            <a:r>
              <a:rPr lang="en-US" b="1" u="sng" dirty="0"/>
              <a:t>Youth as young as 13 may face </a:t>
            </a:r>
            <a:r>
              <a:rPr lang="en-US" b="1" i="1" u="sng" dirty="0"/>
              <a:t>mandatory waiver</a:t>
            </a:r>
            <a:r>
              <a:rPr lang="en-US" b="1" u="sng" dirty="0"/>
              <a:t> to adult court for Class A </a:t>
            </a:r>
            <a:r>
              <a:rPr lang="en-US" b="1" u="sng" dirty="0" smtClean="0"/>
              <a:t>(First Degree Murder) felonies </a:t>
            </a:r>
            <a:r>
              <a:rPr lang="en-US" b="1" u="sng" dirty="0"/>
              <a:t>(statutory exclusion</a:t>
            </a:r>
            <a:r>
              <a:rPr lang="en-US" b="1" u="sng" dirty="0" smtClean="0"/>
              <a:t>) upon a finding of probable cause. (This remains after Raise the Age provision.)</a:t>
            </a:r>
          </a:p>
          <a:p>
            <a:r>
              <a:rPr lang="en-US" dirty="0"/>
              <a:t>After a youth is transferred to and convicted in superior court, he or she must be prosecuted as an adult for any charge thereafter, no matter how minor the subsequent </a:t>
            </a:r>
            <a:r>
              <a:rPr lang="en-US" dirty="0" smtClean="0"/>
              <a:t>offense.</a:t>
            </a:r>
            <a:endParaRPr lang="en-US" dirty="0"/>
          </a:p>
        </p:txBody>
      </p:sp>
    </p:spTree>
    <p:extLst>
      <p:ext uri="{BB962C8B-B14F-4D97-AF65-F5344CB8AC3E}">
        <p14:creationId xmlns:p14="http://schemas.microsoft.com/office/powerpoint/2010/main" val="4238228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B0F0"/>
                </a:solidFill>
              </a:rPr>
              <a:t>DISCUSSION AND QUESTIONS</a:t>
            </a:r>
            <a:endParaRPr lang="en-US" dirty="0">
              <a:solidFill>
                <a:srgbClr val="00B0F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3039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WHAT IS DIFFERENCE BETWEEN JUVENILE AND ADULT CRIMINAL?</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1868-First juvenile court created in North Carolina</a:t>
            </a:r>
          </a:p>
          <a:p>
            <a:r>
              <a:rPr lang="en-US" dirty="0" smtClean="0"/>
              <a:t>1967-IN RE GAULT, 387 US 1 (1967).</a:t>
            </a:r>
            <a:r>
              <a:rPr lang="en-US" dirty="0"/>
              <a:t> the Supreme Court affirmed due process rights for juveniles by providing the rights to counsel, notice of charges, the right to confrontation and cross examination, the privilege against self-incrimination, and the right to appellate review. The dissenting voice, Justice Potter Stewart, expressed concern that the court's decision would "convert a juvenile proceeding into a criminal prosecution." He held to the historical intent of the juvenile justice system, which was not to prosecute and punish young offenders, but to "correct a condition," and meet society's "responsibilities to the child." </a:t>
            </a:r>
          </a:p>
          <a:p>
            <a:endParaRPr lang="en-US" dirty="0"/>
          </a:p>
        </p:txBody>
      </p:sp>
    </p:spTree>
    <p:extLst>
      <p:ext uri="{BB962C8B-B14F-4D97-AF65-F5344CB8AC3E}">
        <p14:creationId xmlns:p14="http://schemas.microsoft.com/office/powerpoint/2010/main" val="1458811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solidFill>
              </a:rPr>
              <a:t>Difference between Juvenile Delinquency and Juvenile Abuse/Neglect/Dependency</a:t>
            </a:r>
            <a:endParaRPr lang="en-US" dirty="0">
              <a:solidFill>
                <a:schemeClr val="accent2"/>
              </a:solidFill>
            </a:endParaRPr>
          </a:p>
        </p:txBody>
      </p:sp>
      <p:sp>
        <p:nvSpPr>
          <p:cNvPr id="3" name="Content Placeholder 2"/>
          <p:cNvSpPr>
            <a:spLocks noGrp="1"/>
          </p:cNvSpPr>
          <p:nvPr>
            <p:ph idx="1"/>
          </p:nvPr>
        </p:nvSpPr>
        <p:spPr/>
        <p:txBody>
          <a:bodyPr>
            <a:normAutofit fontScale="92500" lnSpcReduction="20000"/>
          </a:bodyPr>
          <a:lstStyle/>
          <a:p>
            <a:r>
              <a:rPr lang="en-US" dirty="0" smtClean="0"/>
              <a:t>NCGS 7B-900</a:t>
            </a:r>
            <a:r>
              <a:rPr lang="en-US" dirty="0"/>
              <a:t>. </a:t>
            </a:r>
            <a:r>
              <a:rPr lang="en-US" dirty="0" smtClean="0"/>
              <a:t>The </a:t>
            </a:r>
            <a:r>
              <a:rPr lang="en-US" dirty="0"/>
              <a:t>purpose of dispositions in juvenile actions is to design an appropriate plan to meet the </a:t>
            </a:r>
            <a:r>
              <a:rPr lang="en-US" dirty="0" smtClean="0"/>
              <a:t>needs </a:t>
            </a:r>
            <a:r>
              <a:rPr lang="en-US" dirty="0"/>
              <a:t>of the juvenile and to achieve the objectives of the State in exercising jurisdiction. If </a:t>
            </a:r>
            <a:r>
              <a:rPr lang="en-US" dirty="0" smtClean="0"/>
              <a:t>possible</a:t>
            </a:r>
            <a:r>
              <a:rPr lang="en-US" dirty="0"/>
              <a:t>, the initial </a:t>
            </a:r>
            <a:r>
              <a:rPr lang="en-US" dirty="0" smtClean="0"/>
              <a:t>approach </a:t>
            </a:r>
            <a:r>
              <a:rPr lang="en-US" dirty="0"/>
              <a:t>should involve working with the juvenile and the juvenile's family </a:t>
            </a:r>
            <a:r>
              <a:rPr lang="en-US" dirty="0" smtClean="0"/>
              <a:t>in </a:t>
            </a:r>
            <a:r>
              <a:rPr lang="en-US" dirty="0"/>
              <a:t>their own home so that the appropriate community resources may be involved in care, </a:t>
            </a:r>
            <a:r>
              <a:rPr lang="en-US" dirty="0" smtClean="0"/>
              <a:t>supervision</a:t>
            </a:r>
            <a:r>
              <a:rPr lang="en-US" dirty="0"/>
              <a:t>, and treatment according to the needs of the juvenile. Thus, the court should </a:t>
            </a:r>
            <a:r>
              <a:rPr lang="en-US" dirty="0" smtClean="0"/>
              <a:t>arrange </a:t>
            </a:r>
            <a:r>
              <a:rPr lang="en-US" dirty="0"/>
              <a:t>for appropriate </a:t>
            </a:r>
            <a:r>
              <a:rPr lang="en-US" dirty="0" smtClean="0"/>
              <a:t>community-level </a:t>
            </a:r>
            <a:r>
              <a:rPr lang="en-US" dirty="0"/>
              <a:t>services to be provided to the juvenile and </a:t>
            </a:r>
            <a:r>
              <a:rPr lang="en-US" dirty="0" smtClean="0"/>
              <a:t>the juvenile's </a:t>
            </a:r>
            <a:r>
              <a:rPr lang="en-US" dirty="0"/>
              <a:t>family in order to strengthen the home situation. </a:t>
            </a:r>
            <a:endParaRPr lang="en-US" dirty="0" smtClean="0"/>
          </a:p>
          <a:p>
            <a:r>
              <a:rPr lang="en-US" dirty="0" smtClean="0"/>
              <a:t>Right to Guardian ad Litem once a petition has been filed alleging abuse, neglect, or dependency of the juvenile by the parent/guardian.</a:t>
            </a:r>
            <a:endParaRPr lang="en-US" dirty="0"/>
          </a:p>
          <a:p>
            <a:endParaRPr lang="en-US" dirty="0"/>
          </a:p>
        </p:txBody>
      </p:sp>
    </p:spTree>
    <p:extLst>
      <p:ext uri="{BB962C8B-B14F-4D97-AF65-F5344CB8AC3E}">
        <p14:creationId xmlns:p14="http://schemas.microsoft.com/office/powerpoint/2010/main" val="3209829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rPr>
              <a:t>Role of Defense Counsel and Other Stakeholders in Juvenile Court</a:t>
            </a:r>
            <a:endParaRPr lang="en-US" dirty="0">
              <a:solidFill>
                <a:srgbClr val="7030A0"/>
              </a:solidFill>
            </a:endParaRPr>
          </a:p>
        </p:txBody>
      </p:sp>
      <p:sp>
        <p:nvSpPr>
          <p:cNvPr id="3" name="Content Placeholder 2"/>
          <p:cNvSpPr>
            <a:spLocks noGrp="1"/>
          </p:cNvSpPr>
          <p:nvPr>
            <p:ph idx="1"/>
          </p:nvPr>
        </p:nvSpPr>
        <p:spPr/>
        <p:txBody>
          <a:bodyPr>
            <a:normAutofit fontScale="85000" lnSpcReduction="10000"/>
          </a:bodyPr>
          <a:lstStyle/>
          <a:p>
            <a:r>
              <a:rPr lang="en-US" dirty="0" smtClean="0"/>
              <a:t>Juvenile Defense Attorney represents the express interest of the juvenile client, with the same attorney-client privilege and rights of confidentiality as an adult criminal defendant.</a:t>
            </a:r>
          </a:p>
          <a:p>
            <a:r>
              <a:rPr lang="en-US" dirty="0" smtClean="0"/>
              <a:t>The Court Counselor is like a probation officer and makes recommendations as to the best interests of the child and the safety of the community. </a:t>
            </a:r>
          </a:p>
          <a:p>
            <a:r>
              <a:rPr lang="en-US" dirty="0" smtClean="0"/>
              <a:t>The judge follows the laws of North Carolina and the State and US Constitutions, is an objective fact-finder, and makes dispositional orders that are in the best interest of the juvenile after making a determination that a crime or status offense have been proven beyond a reasonable doubt by the prosecutor.</a:t>
            </a:r>
          </a:p>
          <a:p>
            <a:r>
              <a:rPr lang="en-US" dirty="0" smtClean="0"/>
              <a:t>The juvenile court also has jurisdiction over parents and can make orders of the court which include the parent in the juvenile’s disposition.</a:t>
            </a:r>
            <a:endParaRPr lang="en-US" dirty="0"/>
          </a:p>
        </p:txBody>
      </p:sp>
    </p:spTree>
    <p:extLst>
      <p:ext uri="{BB962C8B-B14F-4D97-AF65-F5344CB8AC3E}">
        <p14:creationId xmlns:p14="http://schemas.microsoft.com/office/powerpoint/2010/main" val="441900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RIGHTS?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NO RIGHT TO BOND/NO RIGHT TO JURY TRIAL</a:t>
            </a:r>
          </a:p>
          <a:p>
            <a:r>
              <a:rPr lang="en-US" dirty="0" smtClean="0"/>
              <a:t>RIGHT TO COUNSEL</a:t>
            </a:r>
          </a:p>
          <a:p>
            <a:r>
              <a:rPr lang="en-US" dirty="0" smtClean="0"/>
              <a:t>RIGHT TO DISCOVERY</a:t>
            </a:r>
          </a:p>
          <a:p>
            <a:r>
              <a:rPr lang="en-US" dirty="0" smtClean="0"/>
              <a:t>RIGHT TO NOTICE</a:t>
            </a:r>
          </a:p>
          <a:p>
            <a:r>
              <a:rPr lang="en-US" dirty="0" smtClean="0"/>
              <a:t>RIGHT TO PROBABLE CAUSE HEARING</a:t>
            </a:r>
          </a:p>
          <a:p>
            <a:r>
              <a:rPr lang="en-US" dirty="0" smtClean="0"/>
              <a:t>RIGHT TO HEARING ON RESTRAINTS</a:t>
            </a:r>
          </a:p>
          <a:p>
            <a:r>
              <a:rPr lang="en-US" dirty="0" smtClean="0"/>
              <a:t>INTERROGATION RIGHTS TO PARENT/ATTORNEY</a:t>
            </a:r>
            <a:endParaRPr lang="en-US" dirty="0"/>
          </a:p>
        </p:txBody>
      </p:sp>
    </p:spTree>
    <p:extLst>
      <p:ext uri="{BB962C8B-B14F-4D97-AF65-F5344CB8AC3E}">
        <p14:creationId xmlns:p14="http://schemas.microsoft.com/office/powerpoint/2010/main" val="2136618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STRUCTURE OF JUVENILE SYSTEM</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Complaints to Intake at Department of Juvenile Justice by law enforcement, schools, private citizens.</a:t>
            </a:r>
          </a:p>
          <a:p>
            <a:r>
              <a:rPr lang="en-US" dirty="0" smtClean="0"/>
              <a:t>CHOICES:</a:t>
            </a:r>
          </a:p>
          <a:p>
            <a:pPr lvl="1"/>
            <a:r>
              <a:rPr lang="en-US" dirty="0" smtClean="0"/>
              <a:t>CLOSURE</a:t>
            </a:r>
          </a:p>
          <a:p>
            <a:pPr lvl="1"/>
            <a:r>
              <a:rPr lang="en-US" dirty="0" smtClean="0"/>
              <a:t>DIVERSION</a:t>
            </a:r>
          </a:p>
          <a:p>
            <a:pPr lvl="1"/>
            <a:r>
              <a:rPr lang="en-US" dirty="0" smtClean="0"/>
              <a:t>FILE A PETITION and send to juvenile court</a:t>
            </a:r>
            <a:endParaRPr lang="en-US" dirty="0"/>
          </a:p>
        </p:txBody>
      </p:sp>
    </p:spTree>
    <p:extLst>
      <p:ext uri="{BB962C8B-B14F-4D97-AF65-F5344CB8AC3E}">
        <p14:creationId xmlns:p14="http://schemas.microsoft.com/office/powerpoint/2010/main" val="3656681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757" y="1099812"/>
            <a:ext cx="8678486" cy="4658375"/>
          </a:xfrm>
          <a:prstGeom prst="rect">
            <a:avLst/>
          </a:prstGeom>
        </p:spPr>
      </p:pic>
    </p:spTree>
    <p:extLst>
      <p:ext uri="{BB962C8B-B14F-4D97-AF65-F5344CB8AC3E}">
        <p14:creationId xmlns:p14="http://schemas.microsoft.com/office/powerpoint/2010/main" val="27515271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423</TotalTime>
  <Words>2723</Words>
  <Application>Microsoft Office PowerPoint</Application>
  <PresentationFormat>Widescreen</PresentationFormat>
  <Paragraphs>115</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Garamond</vt:lpstr>
      <vt:lpstr>Organic</vt:lpstr>
      <vt:lpstr>JUVENILE JUSTICE IN NORTH CAROLINA</vt:lpstr>
      <vt:lpstr>PURPOSE OF JUVENILE COURT</vt:lpstr>
      <vt:lpstr>PowerPoint Presentation</vt:lpstr>
      <vt:lpstr>WHAT IS DIFFERENCE BETWEEN JUVENILE AND ADULT CRIMINAL?</vt:lpstr>
      <vt:lpstr>Difference between Juvenile Delinquency and Juvenile Abuse/Neglect/Dependency</vt:lpstr>
      <vt:lpstr>Role of Defense Counsel and Other Stakeholders in Juvenile Court</vt:lpstr>
      <vt:lpstr>RIGHTS?</vt:lpstr>
      <vt:lpstr>STRUCTURE OF JUVENILE SYSTEM</vt:lpstr>
      <vt:lpstr>PowerPoint Presentation</vt:lpstr>
      <vt:lpstr>JUVENILE JURISDICTION IN NORTH CAROLINA “RAISING THE AGE” legislation</vt:lpstr>
      <vt:lpstr>RESEARCH GUIDING STRATEGIC REFORMS</vt:lpstr>
      <vt:lpstr>TRENDS IN COMPLAINTS AND PETITIONS</vt:lpstr>
      <vt:lpstr>PowerPoint Presentation</vt:lpstr>
      <vt:lpstr>PowerPoint Presentation</vt:lpstr>
      <vt:lpstr>DETENTION AND YOUTH DEVELOPMENT CENTERS</vt:lpstr>
      <vt:lpstr>SCHOOL TO PRISON PIPELINE: Reducing number of school-based complaints</vt:lpstr>
      <vt:lpstr>PowerPoint Presentation</vt:lpstr>
      <vt:lpstr>DJJ now DPS-JJD: INCREASED DIVERSIONS</vt:lpstr>
      <vt:lpstr>DISPROPORTIONATE MINORITY CONTACT</vt:lpstr>
      <vt:lpstr>JUVENILE GANG INVOLVEMENT</vt:lpstr>
      <vt:lpstr>PowerPoint Presentation</vt:lpstr>
      <vt:lpstr>FAMILY INVOLVEMENT</vt:lpstr>
      <vt:lpstr>MOTIVATIONAL INTERVIEWING</vt:lpstr>
      <vt:lpstr>RISK ASSESSMENTS</vt:lpstr>
      <vt:lpstr>Juvenile Crime Prevention Councils: Resources for More Community Programs</vt:lpstr>
      <vt:lpstr>Mental Health Reforms in North Carolina</vt:lpstr>
      <vt:lpstr>Treatment Levels</vt:lpstr>
      <vt:lpstr>Psychiatric Residential Treatment Facilities</vt:lpstr>
      <vt:lpstr>Trauma-Focused Treatment Modalities</vt:lpstr>
      <vt:lpstr>Measuring Program Effectiveness</vt:lpstr>
      <vt:lpstr>Alternatives to Incarceration</vt:lpstr>
      <vt:lpstr>Resources Dependent on Community</vt:lpstr>
      <vt:lpstr>Juvenile ReEntry Reform/Collateral Consequences</vt:lpstr>
      <vt:lpstr>Juvenile Health Services</vt:lpstr>
      <vt:lpstr>Educational Services</vt:lpstr>
      <vt:lpstr>Transfers to Adult Court System</vt:lpstr>
      <vt:lpstr>DISCUSSION AND QUESTIONS</vt:lpstr>
    </vt:vector>
  </TitlesOfParts>
  <Company>NCAOC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JUVENILE JUSTICE IN NORTH CAROLINA</dc:title>
  <dc:creator>Pearce, Valerie E.</dc:creator>
  <cp:lastModifiedBy>Thompson, Marcus E.</cp:lastModifiedBy>
  <cp:revision>33</cp:revision>
  <dcterms:created xsi:type="dcterms:W3CDTF">2017-11-22T13:08:10Z</dcterms:created>
  <dcterms:modified xsi:type="dcterms:W3CDTF">2017-12-29T20:08:53Z</dcterms:modified>
</cp:coreProperties>
</file>